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y="5143500" cx="9144000"/>
  <p:notesSz cx="6858000" cy="9144000"/>
  <p:embeddedFontLst>
    <p:embeddedFont>
      <p:font typeface="Tahoma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EE7D32-FFC5-4834-98C1-3B87F4CFF31A}">
  <a:tblStyle styleId="{9AEE7D32-FFC5-4834-98C1-3B87F4CFF31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Tahoma-regular.fntdata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Tahoma-bold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c749dc19e_3_29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7c749dc19e_3_29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7c749dc19e_3_2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c749dc19e_3_31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7c749dc19e_3_31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7c749dc19e_3_3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c749dc19e_3_39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7c749dc19e_3_39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7c749dc19e_3_3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c749dc19e_3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c749dc19e_3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c749dc19e_3_9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7c749dc19e_3_9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7c749dc19e_3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c749dc19e_3_12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7c749dc19e_3_12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7c749dc19e_3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c749dc19e_3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7c749dc19e_3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c749dc19e_3_215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7c749dc19e_3_215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37c749dc19e_3_2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c749dc19e_3_24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7c749dc19e_3_24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7c749dc19e_3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c749dc19e_3_414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7c749dc19e_3_414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7c749dc19e_3_4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87b9405d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87b9405d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c749dc19e_3_267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7c749dc19e_3_267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7c749dc19e_3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c749dc19e_3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7c749dc19e_3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c749dc19e_3_33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7c749dc19e_3_33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37c749dc19e_3_3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7c749dc19e_3_437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7c749dc19e_3_437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37c749dc19e_3_4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c749dc19e_3_46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7c749dc19e_3_46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7c749dc19e_3_4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c749dc19e_3_499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7c749dc19e_3_499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37c749dc19e_3_4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c749dc19e_3_53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7c749dc19e_3_53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g37c749dc19e_3_5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c749dc19e_3_546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7c749dc19e_3_54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37c749dc19e_3_5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c749dc1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c749dc1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8892162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8892162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c749dc19e_3_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7c749dc19e_3_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7c749dc19e_3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88921627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888921627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888921627f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888921627f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88921627f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888921627f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888921627f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888921627f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88921627f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888921627f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88921627f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888921627f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ce140ef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7ce140ef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88921627f_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888921627f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888921627f_4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888921627f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888921627f_4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888921627f_4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c749dc19e_0_20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7c749dc19e_0_20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7c749dc19e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88921627f_4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888921627f_4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888921627f_4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888921627f_4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888921627f_4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888921627f_4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88921627f_4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88921627f_4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888921627f_4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888921627f_4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888921627f_4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888921627f_4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888921627f_4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888921627f_4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888921627f_4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888921627f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888921627f_4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888921627f_4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888921627f_4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888921627f_4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c749dc19e_3_46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7c749dc19e_3_4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7c749dc19e_3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888921627f_4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888921627f_4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888921627f_4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888921627f_4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888921627f_4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888921627f_4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888921627f_4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888921627f_4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888921627f_4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888921627f_4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7c749dc19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7c749dc19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c749dc19e_0_15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g37c749dc19e_0_15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g37c749dc19e_0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7c749dc19e_0_165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37c749dc19e_0_165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3" name="Google Shape;1003;g37c749dc19e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7c749dc19e_0_11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37c749dc19e_0_11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g37c749dc19e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c749dc19e_0_12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37c749dc19e_0_12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2" name="Google Shape;1032;g37c749dc19e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c749dc1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c749dc1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7c749dc19e_0_14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g37c749dc19e_0_14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9" name="Google Shape;1049;g37c749dc19e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7c749dc19e_0_214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37c749dc19e_0_214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2" name="Google Shape;1062;g37c749dc19e_0_2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7c749dc19e_0_226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37c749dc19e_0_226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8" name="Google Shape;1078;g37c749dc19e_0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7c749dc1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7c749dc1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7c749dc19e_0_5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37c749dc19e_0_5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g37c749dc19e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7c749dc19e_4_8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37c749dc19e_4_8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g37c749dc19e_4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7c749dc19e_4_97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37c749dc19e_4_97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2" name="Google Shape;1132;g37c749dc19e_4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7c749dc19e_4_11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g37c749dc19e_4_11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9" name="Google Shape;1149;g37c749dc19e_4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7c749dc19e_4_129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g37c749dc19e_4_129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5" name="Google Shape;1165;g37c749dc19e_4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7c749dc19e_4_145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g37c749dc19e_4_145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g37c749dc19e_4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c749dc19e_3_7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7c749dc19e_3_7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7c749dc19e_3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7c749dc19e_4_16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g37c749dc19e_4_16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4" name="Google Shape;1204;g37c749dc19e_4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7c749dc19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7c749dc19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887b9405d3_2_50:notes"/>
          <p:cNvSpPr/>
          <p:nvPr>
            <p:ph idx="2" type="sldImg"/>
          </p:nvPr>
        </p:nvSpPr>
        <p:spPr>
          <a:xfrm>
            <a:off x="91769" y="685727"/>
            <a:ext cx="6674589" cy="342864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g3887b9405d3_2_50:notes"/>
          <p:cNvSpPr txBox="1"/>
          <p:nvPr>
            <p:ph idx="1" type="body"/>
          </p:nvPr>
        </p:nvSpPr>
        <p:spPr>
          <a:xfrm>
            <a:off x="685801" y="4343400"/>
            <a:ext cx="5486360" cy="411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6" name="Google Shape;1226;g3887b9405d3_2_50:notes"/>
          <p:cNvSpPr txBox="1"/>
          <p:nvPr>
            <p:ph idx="12" type="sldNum"/>
          </p:nvPr>
        </p:nvSpPr>
        <p:spPr>
          <a:xfrm>
            <a:off x="3884613" y="8685213"/>
            <a:ext cx="2971841" cy="457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887b9405d3_0_5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3887b9405d3_0_5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1" name="Google Shape;1241;g3887b9405d3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887b9405d3_0_2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g3887b9405d3_0_2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g3887b9405d3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887b9405d3_0_39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3887b9405d3_0_39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3887b9405d3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887b9405d3_0_58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g3887b9405d3_0_58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g3887b9405d3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7c749dc19e_0_72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37c749dc19e_0_72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g37c749dc19e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7c749dc1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7c749dc1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7c749dc19e_0_9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7" name="Google Shape;1327;g37c749dc19e_0_9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8" name="Google Shape;1328;g37c749dc19e_0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c749dc19e_3_161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7c749dc19e_3_161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37c749dc19e_3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7c749dc19e_0_24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37c749dc19e_0_24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4" name="Google Shape;1344;g37c749dc19e_0_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c749dc19e_3_193:notes"/>
          <p:cNvSpPr/>
          <p:nvPr>
            <p:ph idx="2" type="sldImg"/>
          </p:nvPr>
        </p:nvSpPr>
        <p:spPr>
          <a:xfrm>
            <a:off x="91769" y="685727"/>
            <a:ext cx="6674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7c749dc19e_3_193:notes"/>
          <p:cNvSpPr txBox="1"/>
          <p:nvPr>
            <p:ph idx="1" type="body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37c749dc19e_3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내용">
  <p:cSld name="5_내용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Google Shape;55;p14"/>
          <p:cNvGraphicFramePr/>
          <p:nvPr/>
        </p:nvGraphicFramePr>
        <p:xfrm>
          <a:off x="52113" y="334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{9AEE7D32-FFC5-4834-98C1-3B87F4CFF31A}</a:tableStyleId>
              </a:tblPr>
              <a:tblGrid>
                <a:gridCol w="1059600"/>
                <a:gridCol w="2256550"/>
                <a:gridCol w="908750"/>
                <a:gridCol w="2407400"/>
                <a:gridCol w="2407400"/>
              </a:tblGrid>
              <a:tr h="7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0" sz="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7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0" lang="ko" sz="600" u="none" cap="none" strike="noStrike">
                          <a:solidFill>
                            <a:srgbClr val="59595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vMerge="1"/>
              </a:tr>
              <a:tr h="22200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0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vMerge="1"/>
              </a:tr>
              <a:tr h="421245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solidFill>
                          <a:srgbClr val="595959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4300" marB="34300" marR="84425" marL="84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vMerge="1"/>
              </a:tr>
            </a:tbl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311708" y="744575"/>
            <a:ext cx="8520646" cy="2052675"/>
          </a:xfrm>
          <a:prstGeom prst="rect">
            <a:avLst/>
          </a:prstGeom>
          <a:noFill/>
          <a:ln>
            <a:noFill/>
          </a:ln>
        </p:spPr>
        <p:txBody>
          <a:bodyPr anchorCtr="0" anchor="b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11700" y="2834125"/>
            <a:ext cx="8520646" cy="79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2150850"/>
            <a:ext cx="8520646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311700" y="445025"/>
            <a:ext cx="8520646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311700" y="1152475"/>
            <a:ext cx="8520646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311700" y="445025"/>
            <a:ext cx="8520646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311700" y="1152475"/>
            <a:ext cx="399987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9"/>
          <p:cNvSpPr txBox="1"/>
          <p:nvPr>
            <p:ph idx="2" type="body"/>
          </p:nvPr>
        </p:nvSpPr>
        <p:spPr>
          <a:xfrm>
            <a:off x="4832400" y="1152475"/>
            <a:ext cx="399987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445025"/>
            <a:ext cx="8520646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anchorCtr="0" anchor="b" bIns="92300" lIns="92300" spcFirstLastPara="1" rIns="92300" wrap="square" tIns="923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90250" y="450150"/>
            <a:ext cx="6367846" cy="409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300" lIns="92300" spcFirstLastPara="1" rIns="92300" wrap="square" tIns="92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3"/>
          <p:cNvSpPr txBox="1"/>
          <p:nvPr>
            <p:ph type="title"/>
          </p:nvPr>
        </p:nvSpPr>
        <p:spPr>
          <a:xfrm>
            <a:off x="265500" y="1233175"/>
            <a:ext cx="4045292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3"/>
          <p:cNvSpPr txBox="1"/>
          <p:nvPr>
            <p:ph idx="1" type="subTitle"/>
          </p:nvPr>
        </p:nvSpPr>
        <p:spPr>
          <a:xfrm>
            <a:off x="265500" y="2803075"/>
            <a:ext cx="4045292" cy="12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4939500" y="724075"/>
            <a:ext cx="3837046" cy="369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311700" y="4230575"/>
            <a:ext cx="5998708" cy="6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hasCustomPrompt="1" type="title"/>
          </p:nvPr>
        </p:nvSpPr>
        <p:spPr>
          <a:xfrm>
            <a:off x="311700" y="1106125"/>
            <a:ext cx="8520646" cy="1963575"/>
          </a:xfrm>
          <a:prstGeom prst="rect">
            <a:avLst/>
          </a:prstGeom>
          <a:noFill/>
          <a:ln>
            <a:noFill/>
          </a:ln>
        </p:spPr>
        <p:txBody>
          <a:bodyPr anchorCtr="0" anchor="b" bIns="92300" lIns="92300" spcFirstLastPara="1" rIns="92300" wrap="square" tIns="923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311700" y="3152225"/>
            <a:ext cx="8520646" cy="13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">
  <p:cSld name="내용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215382" y="135712"/>
            <a:ext cx="4813754" cy="24165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Tahoma"/>
              <a:buNone/>
              <a:defRPr b="1" i="0" sz="17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받은파일\gon10@paran.com\PPT\01.PNG" id="99" name="Google Shape;9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21453"/>
            <a:ext cx="742950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46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46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300" lIns="92300" spcFirstLastPara="1" rIns="92300" wrap="square" tIns="923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58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2300" lIns="92300" spcFirstLastPara="1" rIns="92300" wrap="square" tIns="923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81.png"/><Relationship Id="rId5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png"/><Relationship Id="rId4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ctrTitle"/>
          </p:nvPr>
        </p:nvSpPr>
        <p:spPr>
          <a:xfrm>
            <a:off x="311700" y="825350"/>
            <a:ext cx="8520600" cy="12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B2B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6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F7F7F"/>
                </a:solidFill>
              </a:rPr>
              <a:t>(</a:t>
            </a:r>
            <a:r>
              <a:rPr lang="ko" sz="1300">
                <a:solidFill>
                  <a:srgbClr val="7F7F7F"/>
                </a:solidFill>
              </a:rPr>
              <a:t>화면설계서)</a:t>
            </a:r>
            <a:endParaRPr sz="1300">
              <a:solidFill>
                <a:srgbClr val="7F7F7F"/>
              </a:solidFill>
            </a:endParaRPr>
          </a:p>
        </p:txBody>
      </p:sp>
      <p:sp>
        <p:nvSpPr>
          <p:cNvPr id="105" name="Google Shape;10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2025.08.08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42" y="782675"/>
            <a:ext cx="5234309" cy="4061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카테고리 클릭 시 카테고리에 해당하는 상품만 출력됩니다.​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상품 클릭 시 상품 상세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852056" y="921431"/>
            <a:ext cx="23535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8"/>
              <a:t> </a:t>
            </a:r>
            <a:endParaRPr sz="1098"/>
          </a:p>
        </p:txBody>
      </p:sp>
      <p:sp>
        <p:nvSpPr>
          <p:cNvPr id="223" name="Google Shape;223;p36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1518600" y="18079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3564425" y="15211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4571988" y="277219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709523" y="183036"/>
            <a:ext cx="23916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마우스를 갖다 대면 상품이미지가 커지고, 버튼 클릭 시 다음 이미지로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옵션은 드롭다운으로 나오고 옵션 선택 시 가격이 변경되서 화면에 표시됩니다.​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5" y="1154875"/>
            <a:ext cx="6500832" cy="34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/>
          <p:nvPr/>
        </p:nvSpPr>
        <p:spPr>
          <a:xfrm>
            <a:off x="250514" y="1308514"/>
            <a:ext cx="30243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175" lIns="92175" spcFirstLastPara="1" rIns="92175" wrap="square" tIns="9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11"/>
              <a:t> </a:t>
            </a:r>
            <a:endParaRPr sz="1411"/>
          </a:p>
        </p:txBody>
      </p:sp>
      <p:sp>
        <p:nvSpPr>
          <p:cNvPr id="240" name="Google Shape;240;p37"/>
          <p:cNvSpPr/>
          <p:nvPr/>
        </p:nvSpPr>
        <p:spPr>
          <a:xfrm>
            <a:off x="3274813" y="11548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3180688" y="20783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4945988" y="29627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6709523" y="183036"/>
            <a:ext cx="2391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상품 상세정보 클릭 시 상품 상세정보가, 리뷰 클릭 시 리뷰가 출력됩니다.​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25" y="810075"/>
            <a:ext cx="3829450" cy="39976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1560407" y="938258"/>
            <a:ext cx="25233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00" lIns="76900" spcFirstLastPara="1" rIns="76900" wrap="square" tIns="76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77"/>
              <a:t> </a:t>
            </a:r>
            <a:endParaRPr sz="1177"/>
          </a:p>
        </p:txBody>
      </p:sp>
      <p:sp>
        <p:nvSpPr>
          <p:cNvPr id="256" name="Google Shape;256;p38"/>
          <p:cNvSpPr/>
          <p:nvPr/>
        </p:nvSpPr>
        <p:spPr>
          <a:xfrm>
            <a:off x="3304625" y="8783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찜/장바구니</a:t>
            </a:r>
            <a:endParaRPr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wishList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4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/personal/wishList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4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주문 클릭 시 주문내역으로 이동/ 찜 클릭 시 찜 리스트로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상품별로 찜 해제가 가능하고, 상품 클릭 시 상품 상세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00" y="782411"/>
            <a:ext cx="5451324" cy="41170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1444713" y="20672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3666212" y="155595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4084138" y="419714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shoppingCart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/personal/shoppingCart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4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6709523" y="183036"/>
            <a:ext cx="2391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상품별로 개별, 전체 선택이 가능하고 선택 시 주문 총액에 금액이 반영됩니다.​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삭제 클릭 시 장바구니 목록에서 삭제됩니다.​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수량 증감이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5. 결제하기 버튼 클릭 시 결제페이지로, 계속 쇼핑하기 버튼 클릭 시 상품 목록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0" y="878375"/>
            <a:ext cx="6476775" cy="368153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273133" y="987458"/>
            <a:ext cx="2147400" cy="21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450" lIns="65450" spcFirstLastPara="1" rIns="65450" wrap="square" tIns="65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2"/>
              <a:t> </a:t>
            </a:r>
            <a:endParaRPr sz="1002"/>
          </a:p>
        </p:txBody>
      </p:sp>
      <p:sp>
        <p:nvSpPr>
          <p:cNvPr id="291" name="Google Shape;291;p41"/>
          <p:cNvSpPr/>
          <p:nvPr/>
        </p:nvSpPr>
        <p:spPr>
          <a:xfrm>
            <a:off x="3304625" y="8783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1298313" y="1969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2146288" y="24801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3223238" y="20499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5322963" y="262748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상품 </a:t>
            </a:r>
            <a:r>
              <a:rPr lang="ko" sz="3500"/>
              <a:t>요청/수정</a:t>
            </a:r>
            <a:endParaRPr sz="3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productRequest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4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4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/biz/productRequest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6709523" y="183036"/>
            <a:ext cx="2391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상품 추가 버튼 클릭 시 아래에 상품을 더 입력할 수 있습니다. 첨부파일 첨부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요청 버튼 클릭 시 요청이 제출됩니다. 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1560407" y="938258"/>
            <a:ext cx="25233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00" lIns="76900" spcFirstLastPara="1" rIns="76900" wrap="square" tIns="76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77"/>
              <a:t> </a:t>
            </a:r>
            <a:endParaRPr sz="1177"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777875"/>
            <a:ext cx="6427520" cy="41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248908" y="901333"/>
            <a:ext cx="24303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075" lIns="74075" spcFirstLastPara="1" rIns="74075" wrap="square" tIns="74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4"/>
              <a:t> </a:t>
            </a:r>
            <a:endParaRPr sz="1134"/>
          </a:p>
        </p:txBody>
      </p:sp>
      <p:sp>
        <p:nvSpPr>
          <p:cNvPr id="315" name="Google Shape;315;p43"/>
          <p:cNvSpPr/>
          <p:nvPr/>
        </p:nvSpPr>
        <p:spPr>
          <a:xfrm>
            <a:off x="3304625" y="8783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3671750" y="23288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5190550" y="3964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productRequestList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4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/biz/productRequestList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4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6709523" y="183036"/>
            <a:ext cx="2391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각 번호 클릭 시 상세페이지로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75" y="1142325"/>
            <a:ext cx="6417226" cy="31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292429" y="1249279"/>
            <a:ext cx="2105400" cy="21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175" lIns="64175" spcFirstLastPara="1" rIns="64175" wrap="square" tIns="6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82"/>
              <a:t> </a:t>
            </a:r>
            <a:endParaRPr sz="982"/>
          </a:p>
        </p:txBody>
      </p:sp>
      <p:sp>
        <p:nvSpPr>
          <p:cNvPr id="331" name="Google Shape;331;p44"/>
          <p:cNvSpPr/>
          <p:nvPr/>
        </p:nvSpPr>
        <p:spPr>
          <a:xfrm>
            <a:off x="3180700" y="12492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1563600" y="22103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5141725" y="25717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requestDetail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4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/biz/requestDetail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4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6709523" y="183036"/>
            <a:ext cx="2391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수정버튼 클릭 시 수정페이지로 이동, 삭제버튼 클릭 시 삭제됩니다.​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292429" y="1249279"/>
            <a:ext cx="2105400" cy="21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175" lIns="64175" spcFirstLastPara="1" rIns="64175" wrap="square" tIns="64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82"/>
              <a:t> </a:t>
            </a:r>
            <a:endParaRPr sz="982"/>
          </a:p>
        </p:txBody>
      </p:sp>
      <p:sp>
        <p:nvSpPr>
          <p:cNvPr id="346" name="Google Shape;346;p45"/>
          <p:cNvSpPr/>
          <p:nvPr/>
        </p:nvSpPr>
        <p:spPr>
          <a:xfrm>
            <a:off x="3180700" y="12492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1563600" y="22103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5141725" y="25717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0" y="952725"/>
            <a:ext cx="6504914" cy="32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/>
        </p:nvSpPr>
        <p:spPr>
          <a:xfrm>
            <a:off x="221765" y="1061140"/>
            <a:ext cx="2134200" cy="21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50" lIns="65050" spcFirstLastPara="1" rIns="65050" wrap="square" tIns="65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/>
              <a:t> </a:t>
            </a:r>
            <a:endParaRPr sz="995"/>
          </a:p>
        </p:txBody>
      </p:sp>
      <p:sp>
        <p:nvSpPr>
          <p:cNvPr id="351" name="Google Shape;351;p45"/>
          <p:cNvSpPr/>
          <p:nvPr/>
        </p:nvSpPr>
        <p:spPr>
          <a:xfrm>
            <a:off x="3180700" y="10052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4884925" y="23936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공통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editRequest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/biz/editRequest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4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6709523" y="183036"/>
            <a:ext cx="23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수정 버튼 클릭 시 요청이 제출됩니다. 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00" y="782925"/>
            <a:ext cx="6104401" cy="404463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/>
          <p:nvPr/>
        </p:nvSpPr>
        <p:spPr>
          <a:xfrm>
            <a:off x="3180700" y="8244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4780625" y="4109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상품 </a:t>
            </a:r>
            <a:r>
              <a:rPr lang="ko" sz="3500"/>
              <a:t>등록</a:t>
            </a:r>
            <a:r>
              <a:rPr lang="ko" sz="3500"/>
              <a:t>/수정</a:t>
            </a:r>
            <a:endParaRPr sz="3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insertProduct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4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4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/admin/insertProduct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4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6709523" y="183036"/>
            <a:ext cx="23916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이미지를 첨부할 수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카테고리는 드롭다운 방식으로 선택하고, 만약 원하는 카테고리가 없을 시 추가할 수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옵션도 드롭다운 방식으로 선택하고, 추가할 수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5. 상품 등록 버튼을 누르면 상품이 추가됩니다.​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75" y="800325"/>
            <a:ext cx="5481524" cy="412259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/>
        </p:nvSpPr>
        <p:spPr>
          <a:xfrm>
            <a:off x="564926" y="922476"/>
            <a:ext cx="24048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275" lIns="73275" spcFirstLastPara="1" rIns="73275" wrap="square" tIns="7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22"/>
              <a:t> </a:t>
            </a:r>
            <a:endParaRPr sz="1122"/>
          </a:p>
        </p:txBody>
      </p:sp>
      <p:sp>
        <p:nvSpPr>
          <p:cNvPr id="385" name="Google Shape;385;p48"/>
          <p:cNvSpPr/>
          <p:nvPr/>
        </p:nvSpPr>
        <p:spPr>
          <a:xfrm>
            <a:off x="3180688" y="871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2969713" y="19514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3911463" y="25717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4288563" y="3749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4288563" y="4155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782675"/>
            <a:ext cx="4820650" cy="40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카테고리 클릭 시 카테고리에 해당하는 상품만 출력됩니다.​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상품 클릭 시 상품 상세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49"/>
          <p:cNvSpPr/>
          <p:nvPr/>
        </p:nvSpPr>
        <p:spPr>
          <a:xfrm>
            <a:off x="1518600" y="18079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3263825" y="15574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4288563" y="278197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5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5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상품 상태 변경, 사용여부 변경, 상품 이미지/상세정보 이미지 삭제가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상품 옵션에 대한 가격 수정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상품 이미지/ 상세정보 이미지 등록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0" y="761275"/>
            <a:ext cx="5397250" cy="417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728820" y="884994"/>
            <a:ext cx="24354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225" lIns="74225" spcFirstLastPara="1" rIns="74225" wrap="square" tIns="7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6"/>
              <a:t> </a:t>
            </a:r>
            <a:endParaRPr sz="1136"/>
          </a:p>
        </p:txBody>
      </p:sp>
      <p:sp>
        <p:nvSpPr>
          <p:cNvPr id="419" name="Google Shape;419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20" name="Google Shape;42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21" name="Google Shape;421;p50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22" name="Google Shape;422;p50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2508538" y="20110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50"/>
          <p:cNvSpPr/>
          <p:nvPr/>
        </p:nvSpPr>
        <p:spPr>
          <a:xfrm>
            <a:off x="3998038" y="3390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3068213" y="4128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inventoryList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5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/admin/inventoryList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5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6709523" y="183036"/>
            <a:ext cx="2391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창고 등록/변경, 재고 수정이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437" name="Google Shape;4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400" y="752550"/>
            <a:ext cx="4499350" cy="418184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 txBox="1"/>
          <p:nvPr/>
        </p:nvSpPr>
        <p:spPr>
          <a:xfrm>
            <a:off x="1002307" y="876457"/>
            <a:ext cx="24390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25" lIns="74325" spcFirstLastPara="1" rIns="74325" wrap="square" tIns="7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38"/>
              <a:t> </a:t>
            </a:r>
            <a:endParaRPr sz="1138"/>
          </a:p>
        </p:txBody>
      </p:sp>
      <p:sp>
        <p:nvSpPr>
          <p:cNvPr id="439" name="Google Shape;439;p51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3459413" y="1364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2495013" y="19170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updateCategory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52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/admin/updateCategory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5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6709523" y="183036"/>
            <a:ext cx="23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마우스 오른쪽 클릭 시 입력/수정/삭제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0" y="1077176"/>
            <a:ext cx="6569251" cy="32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2"/>
          <p:cNvSpPr txBox="1"/>
          <p:nvPr/>
        </p:nvSpPr>
        <p:spPr>
          <a:xfrm>
            <a:off x="186938" y="1186663"/>
            <a:ext cx="2155200" cy="21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700" lIns="65700" spcFirstLastPara="1" rIns="65700" wrap="square" tIns="6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5"/>
              <a:t> </a:t>
            </a:r>
            <a:endParaRPr sz="1005"/>
          </a:p>
        </p:txBody>
      </p:sp>
      <p:sp>
        <p:nvSpPr>
          <p:cNvPr id="455" name="Google Shape;455;p52"/>
          <p:cNvSpPr/>
          <p:nvPr/>
        </p:nvSpPr>
        <p:spPr>
          <a:xfrm>
            <a:off x="3264263" y="1186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52"/>
          <p:cNvSpPr/>
          <p:nvPr/>
        </p:nvSpPr>
        <p:spPr>
          <a:xfrm>
            <a:off x="1991263" y="23884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updateOption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5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5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/admin/updateOption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6709523" y="183036"/>
            <a:ext cx="2391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마우스 오른쪽 클릭 시 입력/수정/삭제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" y="1107750"/>
            <a:ext cx="6566664" cy="3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3"/>
          <p:cNvSpPr/>
          <p:nvPr/>
        </p:nvSpPr>
        <p:spPr>
          <a:xfrm>
            <a:off x="3264263" y="1186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1991263" y="23884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주문(개인)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5" name="Google Shape;4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17" y="733313"/>
            <a:ext cx="3421602" cy="41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6709523" y="183036"/>
            <a:ext cx="23916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일반 회원 구매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결제 수단을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사용할 적립금을 입력할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배송지를 변경, 추가할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배송 요청사항을 작성할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결제를 누르면 결제 방식에 따라 결</a:t>
            </a:r>
            <a:r>
              <a:rPr lang="ko" sz="800">
                <a:solidFill>
                  <a:schemeClr val="dk1"/>
                </a:solidFill>
              </a:rPr>
              <a:t>제가 진행된다.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결제하기 버튼을 누르면 임시 비밀번호를 입력하는          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모달이 나온다.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9" name="Google Shape;489;p55"/>
          <p:cNvSpPr/>
          <p:nvPr/>
        </p:nvSpPr>
        <p:spPr>
          <a:xfrm>
            <a:off x="1273007" y="247293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78307" y="338718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55"/>
          <p:cNvSpPr/>
          <p:nvPr/>
        </p:nvSpPr>
        <p:spPr>
          <a:xfrm>
            <a:off x="78307" y="157581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55"/>
          <p:cNvSpPr/>
          <p:nvPr/>
        </p:nvSpPr>
        <p:spPr>
          <a:xfrm>
            <a:off x="78307" y="383831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78307" y="412496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575" y="1397700"/>
            <a:ext cx="1804850" cy="27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/>
          <p:nvPr/>
        </p:nvSpPr>
        <p:spPr>
          <a:xfrm>
            <a:off x="4169607" y="126231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mainPage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6709523" y="183036"/>
            <a:ext cx="2391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페이지로 이동합니다.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상품 클릭 시 상품 상세 페이지로 이동합니다.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검색 및 페이징 기능이 있습니다.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" y="1148050"/>
            <a:ext cx="6558689" cy="34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24" name="Google Shape;124;p2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25" name="Google Shape;125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3259625" y="11480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29"/>
          <p:cNvSpPr/>
          <p:nvPr/>
        </p:nvSpPr>
        <p:spPr>
          <a:xfrm>
            <a:off x="1062975" y="3428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29"/>
          <p:cNvSpPr/>
          <p:nvPr/>
        </p:nvSpPr>
        <p:spPr>
          <a:xfrm>
            <a:off x="3645625" y="39423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3" y="756373"/>
            <a:ext cx="4250572" cy="314126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배송지 변경 모달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기본 배송지로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주소를 삭제할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새로 추가할 배송지를 검색할 수 있다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(카카오 주소 API)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배송지로 선택할 주소를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선택 적용 버튼을 누르면 배송지가 변경된다.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3851213" y="12607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3851213" y="21410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3390613" y="12607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57388" y="10774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3709263" y="34804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75" y="996775"/>
            <a:ext cx="1983200" cy="185580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6"/>
          <p:cNvSpPr/>
          <p:nvPr/>
        </p:nvSpPr>
        <p:spPr>
          <a:xfrm>
            <a:off x="4411813" y="91008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7"/>
          <p:cNvPicPr preferRelativeResize="0"/>
          <p:nvPr/>
        </p:nvPicPr>
        <p:blipFill rotWithShape="1">
          <a:blip r:embed="rId3">
            <a:alphaModFix/>
          </a:blip>
          <a:srcRect b="11425" l="12999" r="16469" t="42487"/>
          <a:stretch/>
        </p:blipFill>
        <p:spPr>
          <a:xfrm>
            <a:off x="4845035" y="759725"/>
            <a:ext cx="1668675" cy="23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75" y="759725"/>
            <a:ext cx="2365800" cy="336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2" y="759736"/>
            <a:ext cx="2229874" cy="3361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7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57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카카오 페이 결제 팝업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카카오페이 QR 결제창이 뜬다.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QR코드를 휴대폰으로 찍는다.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사용할 페이포인트를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결제할 카드를 선택한다.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결제 버튼을 클릭하면 결제가 완료된다.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결제한 내역이 카카오톡 알림톡으로 온다.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708088" y="19565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2414788" y="147293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64713" y="75973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2746088" y="19565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2414788" y="35162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57"/>
          <p:cNvSpPr/>
          <p:nvPr/>
        </p:nvSpPr>
        <p:spPr>
          <a:xfrm>
            <a:off x="4741963" y="7095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300" y="759725"/>
            <a:ext cx="2732476" cy="2426625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" y="759736"/>
            <a:ext cx="3721304" cy="2894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5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personal/payment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5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5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5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58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카드결제 시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등록된 카드 중 결제할 카드를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카드를 새로 등록할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등록할 카드의 정보를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기본 결제 수단으로 할지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카드 등록 버튼을 클릭하면 등록이 완료된다.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이후 결제 진행은 다른 방식과 똑같음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51" name="Google Shape;551;p58"/>
          <p:cNvSpPr/>
          <p:nvPr/>
        </p:nvSpPr>
        <p:spPr>
          <a:xfrm>
            <a:off x="199613" y="2115574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58"/>
          <p:cNvSpPr/>
          <p:nvPr/>
        </p:nvSpPr>
        <p:spPr>
          <a:xfrm>
            <a:off x="259138" y="30127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3937288" y="176043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3937288" y="25499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58"/>
          <p:cNvSpPr/>
          <p:nvPr/>
        </p:nvSpPr>
        <p:spPr>
          <a:xfrm>
            <a:off x="3937288" y="28294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075" y="1885575"/>
            <a:ext cx="1729200" cy="93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22" y="741150"/>
            <a:ext cx="4779650" cy="418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orderResult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5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personal/orderResult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5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5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5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5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59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결제 완료 시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주문한 상품에 대해 주문 번호가 뜬다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결제에 사용한 상세 내역이 뜬다.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배송지 정보에 대해 뜬다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결제 방식에 따른 정보가 뜬다.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주문 상품에 대한 이미지, 옵션, 수량, 가격이 뜬다.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</a:t>
            </a:r>
            <a:r>
              <a:rPr lang="ko" sz="800">
                <a:solidFill>
                  <a:schemeClr val="dk1"/>
                </a:solidFill>
              </a:rPr>
              <a:t>주문 목록으로 간다.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70" name="Google Shape;570;p59"/>
          <p:cNvSpPr/>
          <p:nvPr/>
        </p:nvSpPr>
        <p:spPr>
          <a:xfrm>
            <a:off x="229700" y="1563749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59"/>
          <p:cNvSpPr/>
          <p:nvPr/>
        </p:nvSpPr>
        <p:spPr>
          <a:xfrm>
            <a:off x="229700" y="25273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59"/>
          <p:cNvSpPr/>
          <p:nvPr/>
        </p:nvSpPr>
        <p:spPr>
          <a:xfrm>
            <a:off x="1796850" y="126763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59"/>
          <p:cNvSpPr/>
          <p:nvPr/>
        </p:nvSpPr>
        <p:spPr>
          <a:xfrm>
            <a:off x="1796850" y="19887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59"/>
          <p:cNvSpPr/>
          <p:nvPr/>
        </p:nvSpPr>
        <p:spPr>
          <a:xfrm>
            <a:off x="1796850" y="25273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3180700" y="41550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5075" y="741150"/>
            <a:ext cx="1729210" cy="1026863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9"/>
          <p:cNvSpPr/>
          <p:nvPr/>
        </p:nvSpPr>
        <p:spPr>
          <a:xfrm>
            <a:off x="4786525" y="7411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59"/>
          <p:cNvSpPr/>
          <p:nvPr/>
        </p:nvSpPr>
        <p:spPr>
          <a:xfrm>
            <a:off x="4786525" y="18054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825" y="2274950"/>
            <a:ext cx="2904025" cy="26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150" y="741150"/>
            <a:ext cx="3047387" cy="143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0"/>
          <p:cNvGrpSpPr/>
          <p:nvPr/>
        </p:nvGrpSpPr>
        <p:grpSpPr>
          <a:xfrm>
            <a:off x="60800" y="741161"/>
            <a:ext cx="3491375" cy="4194944"/>
            <a:chOff x="60800" y="741150"/>
            <a:chExt cx="3491375" cy="2906897"/>
          </a:xfrm>
        </p:grpSpPr>
        <p:pic>
          <p:nvPicPr>
            <p:cNvPr id="586" name="Google Shape;586;p60"/>
            <p:cNvPicPr preferRelativeResize="0"/>
            <p:nvPr/>
          </p:nvPicPr>
          <p:blipFill rotWithShape="1">
            <a:blip r:embed="rId5">
              <a:alphaModFix/>
            </a:blip>
            <a:srcRect b="55164" l="0" r="0" t="0"/>
            <a:stretch/>
          </p:blipFill>
          <p:spPr>
            <a:xfrm>
              <a:off x="60800" y="741150"/>
              <a:ext cx="3491375" cy="188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60"/>
            <p:cNvPicPr preferRelativeResize="0"/>
            <p:nvPr/>
          </p:nvPicPr>
          <p:blipFill rotWithShape="1">
            <a:blip r:embed="rId5">
              <a:alphaModFix/>
            </a:blip>
            <a:srcRect b="0" l="0" r="0" t="77626"/>
            <a:stretch/>
          </p:blipFill>
          <p:spPr>
            <a:xfrm>
              <a:off x="60800" y="2709874"/>
              <a:ext cx="3491375" cy="938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8" name="Google Shape;588;p6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6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personal/orderList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6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6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6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6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60"/>
          <p:cNvSpPr txBox="1"/>
          <p:nvPr/>
        </p:nvSpPr>
        <p:spPr>
          <a:xfrm>
            <a:off x="6709523" y="183036"/>
            <a:ext cx="2391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주문 내역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주문한 건수를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주문번호, 상품명, 배송 상태 등 검색이 가능하다.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주문한 내역의 정보를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주문번호를 클릭하면 상세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배송 상태를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</a:t>
            </a:r>
            <a:r>
              <a:rPr lang="ko" sz="800">
                <a:solidFill>
                  <a:schemeClr val="dk1"/>
                </a:solidFill>
              </a:rPr>
              <a:t>상품의 상세 가격과 수량을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페이지를 선택하여 페이지를 이동 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96" name="Google Shape;596;p60"/>
          <p:cNvSpPr/>
          <p:nvPr/>
        </p:nvSpPr>
        <p:spPr>
          <a:xfrm>
            <a:off x="80375" y="1333699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60"/>
          <p:cNvSpPr/>
          <p:nvPr/>
        </p:nvSpPr>
        <p:spPr>
          <a:xfrm>
            <a:off x="916300" y="9936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60"/>
          <p:cNvSpPr/>
          <p:nvPr/>
        </p:nvSpPr>
        <p:spPr>
          <a:xfrm>
            <a:off x="916300" y="127168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60"/>
          <p:cNvSpPr/>
          <p:nvPr/>
        </p:nvSpPr>
        <p:spPr>
          <a:xfrm>
            <a:off x="1549625" y="127168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60"/>
          <p:cNvSpPr/>
          <p:nvPr/>
        </p:nvSpPr>
        <p:spPr>
          <a:xfrm>
            <a:off x="916300" y="21641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60"/>
          <p:cNvSpPr/>
          <p:nvPr/>
        </p:nvSpPr>
        <p:spPr>
          <a:xfrm>
            <a:off x="2070800" y="216411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60"/>
          <p:cNvSpPr/>
          <p:nvPr/>
        </p:nvSpPr>
        <p:spPr>
          <a:xfrm>
            <a:off x="1549625" y="456328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3632975" y="1779387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60"/>
          <p:cNvSpPr/>
          <p:nvPr/>
        </p:nvSpPr>
        <p:spPr>
          <a:xfrm>
            <a:off x="3632975" y="3433762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5" y="882461"/>
            <a:ext cx="3992956" cy="375828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6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personal/orderOne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61"/>
          <p:cNvSpPr txBox="1"/>
          <p:nvPr/>
        </p:nvSpPr>
        <p:spPr>
          <a:xfrm>
            <a:off x="6709523" y="183036"/>
            <a:ext cx="23916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주문 상세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받는 사람의 정보를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결제 정보를 보여준다.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구매한 상품의 상세 정보를 보여준다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각 상품의 배송 상태를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구매 확정을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(상품 가격의 1%가 적립된다.)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</a:t>
            </a:r>
            <a:r>
              <a:rPr lang="ko" sz="800">
                <a:solidFill>
                  <a:schemeClr val="dk1"/>
                </a:solidFill>
              </a:rPr>
              <a:t>구매 확정 시 리뷰를 작성할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(</a:t>
            </a:r>
            <a:r>
              <a:rPr lang="ko" sz="800">
                <a:solidFill>
                  <a:schemeClr val="dk1"/>
                </a:solidFill>
              </a:rPr>
              <a:t>리뷰 작성 시 상품 가격의 1%가 적립된다.)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</a:t>
            </a:r>
            <a:r>
              <a:rPr lang="ko" sz="800">
                <a:solidFill>
                  <a:schemeClr val="dk1"/>
                </a:solidFill>
              </a:rPr>
              <a:t>별점을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8. 리뷰 내용을 입력할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9. 작성한 리뷰를 등록하는 버튼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18" name="Google Shape;618;p61"/>
          <p:cNvSpPr/>
          <p:nvPr/>
        </p:nvSpPr>
        <p:spPr>
          <a:xfrm>
            <a:off x="115000" y="1119036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66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61"/>
          <p:cNvSpPr/>
          <p:nvPr/>
        </p:nvSpPr>
        <p:spPr>
          <a:xfrm>
            <a:off x="115000" y="2070209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66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61"/>
          <p:cNvSpPr/>
          <p:nvPr/>
        </p:nvSpPr>
        <p:spPr>
          <a:xfrm>
            <a:off x="115000" y="3227024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66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61"/>
          <p:cNvSpPr/>
          <p:nvPr/>
        </p:nvSpPr>
        <p:spPr>
          <a:xfrm>
            <a:off x="2217366" y="3383023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66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61"/>
          <p:cNvSpPr/>
          <p:nvPr/>
        </p:nvSpPr>
        <p:spPr>
          <a:xfrm>
            <a:off x="3408994" y="3702806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66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2837283" y="4051925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966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4" name="Google Shape;6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675" y="766750"/>
            <a:ext cx="2532975" cy="240617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1"/>
          <p:cNvSpPr/>
          <p:nvPr/>
        </p:nvSpPr>
        <p:spPr>
          <a:xfrm>
            <a:off x="4031246" y="1070736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966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4031246" y="1764921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966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61"/>
          <p:cNvSpPr/>
          <p:nvPr/>
        </p:nvSpPr>
        <p:spPr>
          <a:xfrm>
            <a:off x="4489178" y="2606275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966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8" name="Google Shape;6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429" y="3088140"/>
            <a:ext cx="1841970" cy="155261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1"/>
          <p:cNvSpPr/>
          <p:nvPr/>
        </p:nvSpPr>
        <p:spPr>
          <a:xfrm>
            <a:off x="4241249" y="2976143"/>
            <a:ext cx="210000" cy="196800"/>
          </a:xfrm>
          <a:prstGeom prst="ellipse">
            <a:avLst/>
          </a:prstGeom>
          <a:solidFill>
            <a:srgbClr val="FF0000"/>
          </a:solidFill>
          <a:ln cap="flat" cmpd="sng" w="10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2"/>
              <a:buFont typeface="Arial"/>
              <a:buNone/>
            </a:pPr>
            <a:r>
              <a:rPr lang="ko" sz="966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966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주문(</a:t>
            </a:r>
            <a:r>
              <a:rPr lang="ko" sz="3500"/>
              <a:t>기업</a:t>
            </a:r>
            <a:r>
              <a:rPr lang="ko" sz="3500"/>
              <a:t>)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1" y="745550"/>
            <a:ext cx="6580528" cy="41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productRequestList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6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6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admin/productRequestList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63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상품 요청 목록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오름차순, 내림차순으로 정렬할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클릭하면 견적서 목록 페이지로 간다.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(견적서를 작성했거나 승인된 견적서는 번호가 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눌리지 않는다.)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페이지를 선택하여 페이지를 이동 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0" y="1513150"/>
            <a:ext cx="2340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862963" y="1930687"/>
            <a:ext cx="2340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63"/>
          <p:cNvSpPr/>
          <p:nvPr/>
        </p:nvSpPr>
        <p:spPr>
          <a:xfrm>
            <a:off x="280377" y="2184562"/>
            <a:ext cx="2340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5469369" y="1464337"/>
            <a:ext cx="2340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5352373" y="4009912"/>
            <a:ext cx="2340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5" y="752900"/>
            <a:ext cx="6593476" cy="263455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quotationList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6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6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admin/quotationList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6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6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64"/>
          <p:cNvSpPr txBox="1"/>
          <p:nvPr/>
        </p:nvSpPr>
        <p:spPr>
          <a:xfrm>
            <a:off x="6709523" y="183036"/>
            <a:ext cx="23916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견적서</a:t>
            </a:r>
            <a:r>
              <a:rPr lang="ko" sz="800">
                <a:solidFill>
                  <a:schemeClr val="dk1"/>
                </a:solidFill>
              </a:rPr>
              <a:t> 목록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오름차순, 내림차순으로 정렬할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800">
                <a:solidFill>
                  <a:schemeClr val="dk1"/>
                </a:solidFill>
              </a:rPr>
              <a:t> 클릭하면 견적서를 작성할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(견적서를 작성했거나 승인된 견적서는 번호가 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눌리지 않는다.)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페이지를 선택하여 페이지를 이동 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</a:t>
            </a:r>
            <a:r>
              <a:rPr lang="ko" sz="800">
                <a:solidFill>
                  <a:schemeClr val="dk1"/>
                </a:solidFill>
              </a:rPr>
              <a:t>작성한 견적서가 없으면 견적서 작성 버튼이 나온다.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105100" y="1350053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496547" y="1637028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317256" y="1916967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5372164" y="1320418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5537951" y="2770252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1" name="Google Shape;67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5" y="3112425"/>
            <a:ext cx="6593473" cy="18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4"/>
          <p:cNvSpPr/>
          <p:nvPr/>
        </p:nvSpPr>
        <p:spPr>
          <a:xfrm>
            <a:off x="2947858" y="4569827"/>
            <a:ext cx="2124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5" y="733300"/>
            <a:ext cx="6591600" cy="278620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quotationOne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6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6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admin/quotationOne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6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6709523" y="183036"/>
            <a:ext cx="23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견적서 </a:t>
            </a:r>
            <a:r>
              <a:rPr lang="ko" sz="800">
                <a:solidFill>
                  <a:schemeClr val="dk1"/>
                </a:solidFill>
              </a:rPr>
              <a:t>상세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거절된 사유를 모로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계약서 작성하는 페이지로 이동한다.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686" name="Google Shape;686;p65"/>
          <p:cNvSpPr/>
          <p:nvPr/>
        </p:nvSpPr>
        <p:spPr>
          <a:xfrm>
            <a:off x="818765" y="2355666"/>
            <a:ext cx="160500" cy="1443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65"/>
          <p:cNvSpPr/>
          <p:nvPr/>
        </p:nvSpPr>
        <p:spPr>
          <a:xfrm>
            <a:off x="5904466" y="862429"/>
            <a:ext cx="160500" cy="1443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8" name="Google Shape;6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5" y="2927984"/>
            <a:ext cx="4001393" cy="200639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5"/>
          <p:cNvSpPr/>
          <p:nvPr/>
        </p:nvSpPr>
        <p:spPr>
          <a:xfrm>
            <a:off x="497600" y="3411376"/>
            <a:ext cx="160500" cy="1443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mainPage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admin/mainPage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6709523" y="183036"/>
            <a:ext cx="2391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메인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헤더 메뉴 클릭 시 해당 기능으로 이동할 수 있습니다.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카드 형식의 관리 항목 클릭 시 해당 관리 기능으로 이동할 수 있습니다.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0" name="Google Shape;140;p30" title="스크린샷(13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/>
          <p:nvPr/>
        </p:nvSpPr>
        <p:spPr>
          <a:xfrm>
            <a:off x="1111889" y="1174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30"/>
          <p:cNvSpPr/>
          <p:nvPr/>
        </p:nvSpPr>
        <p:spPr>
          <a:xfrm>
            <a:off x="1111889" y="1936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2" y="733300"/>
            <a:ext cx="6605225" cy="2195823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writeQuotationForm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6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6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writeQuotationForm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6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6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6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6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66"/>
          <p:cNvSpPr txBox="1"/>
          <p:nvPr/>
        </p:nvSpPr>
        <p:spPr>
          <a:xfrm>
            <a:off x="6709523" y="183036"/>
            <a:ext cx="23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견적서 작성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각 상품에 대한 가격을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제출하여 견적서를 기업회원에게 보낸다.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03" name="Google Shape;703;p66"/>
          <p:cNvSpPr/>
          <p:nvPr/>
        </p:nvSpPr>
        <p:spPr>
          <a:xfrm>
            <a:off x="5008824" y="1521377"/>
            <a:ext cx="164100" cy="147900"/>
          </a:xfrm>
          <a:prstGeom prst="ellipse">
            <a:avLst/>
          </a:prstGeom>
          <a:solidFill>
            <a:srgbClr val="FF0000"/>
          </a:solidFill>
          <a:ln cap="flat" cmpd="sng" w="9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7"/>
              <a:buFont typeface="Arial"/>
              <a:buNone/>
            </a:pPr>
            <a:r>
              <a:rPr lang="ko" sz="934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34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66"/>
          <p:cNvSpPr/>
          <p:nvPr/>
        </p:nvSpPr>
        <p:spPr>
          <a:xfrm>
            <a:off x="3145854" y="2244161"/>
            <a:ext cx="164100" cy="147900"/>
          </a:xfrm>
          <a:prstGeom prst="ellipse">
            <a:avLst/>
          </a:prstGeom>
          <a:solidFill>
            <a:srgbClr val="FF0000"/>
          </a:solidFill>
          <a:ln cap="flat" cmpd="sng" w="9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7"/>
              <a:buFont typeface="Arial"/>
              <a:buNone/>
            </a:pPr>
            <a:r>
              <a:rPr lang="ko" sz="934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34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0" y="737675"/>
            <a:ext cx="6599901" cy="41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7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quotationList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67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67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biz/quotationList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6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6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6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67"/>
          <p:cNvSpPr txBox="1"/>
          <p:nvPr/>
        </p:nvSpPr>
        <p:spPr>
          <a:xfrm>
            <a:off x="6725673" y="191236"/>
            <a:ext cx="23916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기업회원 견적서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견적서 번호를 클릭하면 상세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페이지를 선택하여 페이지를 이동 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18" name="Google Shape;718;p67"/>
          <p:cNvSpPr/>
          <p:nvPr/>
        </p:nvSpPr>
        <p:spPr>
          <a:xfrm>
            <a:off x="158110" y="1482628"/>
            <a:ext cx="182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158096" y="1910653"/>
            <a:ext cx="182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248153" y="2181453"/>
            <a:ext cx="182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5465278" y="1482628"/>
            <a:ext cx="182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5988210" y="4531177"/>
            <a:ext cx="182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4" y="749450"/>
            <a:ext cx="6590899" cy="25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writeQuotationForm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biz/quotationOne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6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6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6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6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68"/>
          <p:cNvSpPr txBox="1"/>
          <p:nvPr/>
        </p:nvSpPr>
        <p:spPr>
          <a:xfrm>
            <a:off x="6725673" y="191236"/>
            <a:ext cx="2391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기업회원 견적서 상세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견적서 승인 상태를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견적서의 세부 내용을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승인이나 거절을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거절을 할 경우 사유를 작성하여 제출한다.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36" name="Google Shape;736;p68"/>
          <p:cNvSpPr/>
          <p:nvPr/>
        </p:nvSpPr>
        <p:spPr>
          <a:xfrm>
            <a:off x="397750" y="191065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68"/>
          <p:cNvSpPr/>
          <p:nvPr/>
        </p:nvSpPr>
        <p:spPr>
          <a:xfrm>
            <a:off x="154288" y="2373428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68"/>
          <p:cNvSpPr/>
          <p:nvPr/>
        </p:nvSpPr>
        <p:spPr>
          <a:xfrm>
            <a:off x="5763338" y="1976953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9" name="Google Shape;739;p68"/>
          <p:cNvPicPr preferRelativeResize="0"/>
          <p:nvPr/>
        </p:nvPicPr>
        <p:blipFill rotWithShape="1">
          <a:blip r:embed="rId4">
            <a:alphaModFix/>
          </a:blip>
          <a:srcRect b="0" l="1351" r="0" t="0"/>
          <a:stretch/>
        </p:blipFill>
        <p:spPr>
          <a:xfrm>
            <a:off x="4396575" y="3270200"/>
            <a:ext cx="2147575" cy="16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8"/>
          <p:cNvSpPr/>
          <p:nvPr/>
        </p:nvSpPr>
        <p:spPr>
          <a:xfrm>
            <a:off x="4396563" y="3270203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1" name="Google Shape;74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8" y="3247686"/>
            <a:ext cx="15049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8"/>
          <p:cNvSpPr/>
          <p:nvPr/>
        </p:nvSpPr>
        <p:spPr>
          <a:xfrm>
            <a:off x="222350" y="34007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writeContract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6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6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/writeContract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6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6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69"/>
          <p:cNvSpPr txBox="1"/>
          <p:nvPr/>
        </p:nvSpPr>
        <p:spPr>
          <a:xfrm>
            <a:off x="6725673" y="191236"/>
            <a:ext cx="2391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계약서 작성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</a:t>
            </a:r>
            <a:r>
              <a:rPr lang="ko" sz="800">
                <a:solidFill>
                  <a:schemeClr val="dk1"/>
                </a:solidFill>
              </a:rPr>
              <a:t>견적서 번호와 일자를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</a:t>
            </a:r>
            <a:r>
              <a:rPr lang="ko" sz="800">
                <a:solidFill>
                  <a:schemeClr val="dk1"/>
                </a:solidFill>
              </a:rPr>
              <a:t>관리자가 서명을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</a:t>
            </a:r>
            <a:r>
              <a:rPr lang="ko" sz="800">
                <a:solidFill>
                  <a:schemeClr val="dk1"/>
                </a:solidFill>
              </a:rPr>
              <a:t>서명을 지울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계약금과 잔금을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계약할 상품과 옵션, 수량을 보여준다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계약하는 갑, 을의 정보를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계약 조건을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8. 작성완료 버튼을 누르면 서명이 저장된다.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755" name="Google Shape;755;p69"/>
          <p:cNvPicPr preferRelativeResize="0"/>
          <p:nvPr/>
        </p:nvPicPr>
        <p:blipFill rotWithShape="1">
          <a:blip r:embed="rId3">
            <a:alphaModFix/>
          </a:blip>
          <a:srcRect b="51354" l="0" r="0" t="0"/>
          <a:stretch/>
        </p:blipFill>
        <p:spPr>
          <a:xfrm>
            <a:off x="65775" y="752436"/>
            <a:ext cx="3102541" cy="395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9"/>
          <p:cNvPicPr preferRelativeResize="0"/>
          <p:nvPr/>
        </p:nvPicPr>
        <p:blipFill rotWithShape="1">
          <a:blip r:embed="rId3">
            <a:alphaModFix/>
          </a:blip>
          <a:srcRect b="0" l="0" r="0" t="48644"/>
          <a:stretch/>
        </p:blipFill>
        <p:spPr>
          <a:xfrm>
            <a:off x="3565484" y="752425"/>
            <a:ext cx="3102541" cy="417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9"/>
          <p:cNvSpPr/>
          <p:nvPr/>
        </p:nvSpPr>
        <p:spPr>
          <a:xfrm>
            <a:off x="555300" y="29992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69"/>
          <p:cNvSpPr/>
          <p:nvPr/>
        </p:nvSpPr>
        <p:spPr>
          <a:xfrm>
            <a:off x="197263" y="4092228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197275" y="21490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3686988" y="1114978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69"/>
          <p:cNvSpPr/>
          <p:nvPr/>
        </p:nvSpPr>
        <p:spPr>
          <a:xfrm>
            <a:off x="3687000" y="20185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3686988" y="3186703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879575" y="33172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1325600" y="7600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0"/>
          <p:cNvPicPr preferRelativeResize="0"/>
          <p:nvPr/>
        </p:nvPicPr>
        <p:blipFill rotWithShape="1">
          <a:blip r:embed="rId3">
            <a:alphaModFix/>
          </a:blip>
          <a:srcRect b="44854" l="0" r="0" t="0"/>
          <a:stretch/>
        </p:blipFill>
        <p:spPr>
          <a:xfrm>
            <a:off x="76294" y="744804"/>
            <a:ext cx="2385268" cy="41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0"/>
          <p:cNvPicPr preferRelativeResize="0"/>
          <p:nvPr/>
        </p:nvPicPr>
        <p:blipFill rotWithShape="1">
          <a:blip r:embed="rId3">
            <a:alphaModFix/>
          </a:blip>
          <a:srcRect b="0" l="0" r="0" t="54710"/>
          <a:stretch/>
        </p:blipFill>
        <p:spPr>
          <a:xfrm>
            <a:off x="2508743" y="767314"/>
            <a:ext cx="2385268" cy="3440727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p7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7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admin/contractOne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7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7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7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70"/>
          <p:cNvSpPr txBox="1"/>
          <p:nvPr/>
        </p:nvSpPr>
        <p:spPr>
          <a:xfrm>
            <a:off x="6725673" y="191236"/>
            <a:ext cx="23916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계약서 </a:t>
            </a:r>
            <a:r>
              <a:rPr lang="ko" sz="800">
                <a:solidFill>
                  <a:schemeClr val="dk1"/>
                </a:solidFill>
              </a:rPr>
              <a:t>상세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PDF/</a:t>
            </a:r>
            <a:r>
              <a:rPr lang="ko" sz="800">
                <a:solidFill>
                  <a:schemeClr val="dk1"/>
                </a:solidFill>
              </a:rPr>
              <a:t>인쇄 버튼 클릭하면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PDF 파일을 받을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</a:t>
            </a:r>
            <a:r>
              <a:rPr lang="ko" sz="800">
                <a:solidFill>
                  <a:schemeClr val="dk1"/>
                </a:solidFill>
              </a:rPr>
              <a:t>파일 선택 버튼으로 첨부파일을 선택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</a:t>
            </a:r>
            <a:r>
              <a:rPr lang="ko" sz="800">
                <a:solidFill>
                  <a:schemeClr val="dk1"/>
                </a:solidFill>
              </a:rPr>
              <a:t>업로드 버튼을 클릭하면 업로드가 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계약 조건을 보여준다.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79" name="Google Shape;779;p70"/>
          <p:cNvSpPr/>
          <p:nvPr/>
        </p:nvSpPr>
        <p:spPr>
          <a:xfrm>
            <a:off x="627950" y="99795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70"/>
          <p:cNvSpPr/>
          <p:nvPr/>
        </p:nvSpPr>
        <p:spPr>
          <a:xfrm>
            <a:off x="879575" y="7448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70"/>
          <p:cNvSpPr/>
          <p:nvPr/>
        </p:nvSpPr>
        <p:spPr>
          <a:xfrm>
            <a:off x="2583192" y="20629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70"/>
          <p:cNvSpPr/>
          <p:nvPr/>
        </p:nvSpPr>
        <p:spPr>
          <a:xfrm>
            <a:off x="1408325" y="99795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3" name="Google Shape;7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200" y="767325"/>
            <a:ext cx="1800150" cy="9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0"/>
          <p:cNvSpPr/>
          <p:nvPr/>
        </p:nvSpPr>
        <p:spPr>
          <a:xfrm>
            <a:off x="5256375" y="15751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70"/>
          <p:cNvSpPr/>
          <p:nvPr/>
        </p:nvSpPr>
        <p:spPr>
          <a:xfrm>
            <a:off x="6036750" y="15751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" y="754675"/>
            <a:ext cx="6593876" cy="20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7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7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admin/contractOne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7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5" name="Google Shape;795;p7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p7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7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71"/>
          <p:cNvSpPr txBox="1"/>
          <p:nvPr/>
        </p:nvSpPr>
        <p:spPr>
          <a:xfrm>
            <a:off x="6725673" y="191236"/>
            <a:ext cx="23916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계약서 상세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</a:t>
            </a:r>
            <a:r>
              <a:rPr lang="ko" sz="800">
                <a:solidFill>
                  <a:schemeClr val="dk1"/>
                </a:solidFill>
              </a:rPr>
              <a:t>첨부파일 정보를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</a:t>
            </a:r>
            <a:r>
              <a:rPr lang="ko" sz="800">
                <a:solidFill>
                  <a:schemeClr val="dk1"/>
                </a:solidFill>
              </a:rPr>
              <a:t>첨부파일을 삭제할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</a:t>
            </a:r>
            <a:r>
              <a:rPr lang="ko" sz="800">
                <a:solidFill>
                  <a:schemeClr val="dk1"/>
                </a:solidFill>
              </a:rPr>
              <a:t>첨부파일 목록을 열고 닫을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계약서 목록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99" name="Google Shape;799;p71"/>
          <p:cNvSpPr/>
          <p:nvPr/>
        </p:nvSpPr>
        <p:spPr>
          <a:xfrm>
            <a:off x="3621525" y="222977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71"/>
          <p:cNvSpPr/>
          <p:nvPr/>
        </p:nvSpPr>
        <p:spPr>
          <a:xfrm>
            <a:off x="113275" y="19981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71"/>
          <p:cNvSpPr/>
          <p:nvPr/>
        </p:nvSpPr>
        <p:spPr>
          <a:xfrm>
            <a:off x="2268092" y="7881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71"/>
          <p:cNvSpPr/>
          <p:nvPr/>
        </p:nvSpPr>
        <p:spPr>
          <a:xfrm>
            <a:off x="6213800" y="13990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743750"/>
            <a:ext cx="6622075" cy="32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2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72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72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biz/contractList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7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p7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7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7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5" name="Google Shape;815;p72"/>
          <p:cNvSpPr txBox="1"/>
          <p:nvPr/>
        </p:nvSpPr>
        <p:spPr>
          <a:xfrm>
            <a:off x="6725673" y="1912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기업회원 계약서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계약서 번호를 클릭하면 상세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서명 유무에 따라 작성, 작성완료 표시로 나온다.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페이지를 선택하여 페이지를 이동 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16" name="Google Shape;816;p72"/>
          <p:cNvSpPr/>
          <p:nvPr/>
        </p:nvSpPr>
        <p:spPr>
          <a:xfrm>
            <a:off x="513375" y="22799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72"/>
          <p:cNvSpPr/>
          <p:nvPr/>
        </p:nvSpPr>
        <p:spPr>
          <a:xfrm>
            <a:off x="59300" y="17116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72"/>
          <p:cNvSpPr/>
          <p:nvPr/>
        </p:nvSpPr>
        <p:spPr>
          <a:xfrm>
            <a:off x="6106742" y="25065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72"/>
          <p:cNvSpPr/>
          <p:nvPr/>
        </p:nvSpPr>
        <p:spPr>
          <a:xfrm>
            <a:off x="140700" y="2537700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72"/>
          <p:cNvSpPr/>
          <p:nvPr/>
        </p:nvSpPr>
        <p:spPr>
          <a:xfrm>
            <a:off x="5378267" y="171162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72"/>
          <p:cNvSpPr/>
          <p:nvPr/>
        </p:nvSpPr>
        <p:spPr>
          <a:xfrm>
            <a:off x="5895917" y="3677875"/>
            <a:ext cx="1449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738725"/>
            <a:ext cx="3194783" cy="4181323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7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biz/contractList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7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7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7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p7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73"/>
          <p:cNvSpPr txBox="1"/>
          <p:nvPr/>
        </p:nvSpPr>
        <p:spPr>
          <a:xfrm>
            <a:off x="6725673" y="191236"/>
            <a:ext cx="2391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기업회원</a:t>
            </a:r>
            <a:r>
              <a:rPr lang="ko" sz="800">
                <a:solidFill>
                  <a:schemeClr val="dk1"/>
                </a:solidFill>
              </a:rPr>
              <a:t> 계약서 작성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견적서 번호와 일자를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기업회원은 서명을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서명을 지울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작성한 서명을 제출한다.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관리자가 작성한 계약금을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계약 관련 상품을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계약서 번호 클릭 시 계약서 상세를 볼 수 있다.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35" name="Google Shape;835;p73"/>
          <p:cNvSpPr/>
          <p:nvPr/>
        </p:nvSpPr>
        <p:spPr>
          <a:xfrm>
            <a:off x="1626883" y="23760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73"/>
          <p:cNvSpPr/>
          <p:nvPr/>
        </p:nvSpPr>
        <p:spPr>
          <a:xfrm>
            <a:off x="971688" y="15452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73"/>
          <p:cNvSpPr/>
          <p:nvPr/>
        </p:nvSpPr>
        <p:spPr>
          <a:xfrm>
            <a:off x="184081" y="334442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73"/>
          <p:cNvSpPr/>
          <p:nvPr/>
        </p:nvSpPr>
        <p:spPr>
          <a:xfrm>
            <a:off x="1667273" y="26370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73"/>
          <p:cNvSpPr/>
          <p:nvPr/>
        </p:nvSpPr>
        <p:spPr>
          <a:xfrm>
            <a:off x="2116667" y="26370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73"/>
          <p:cNvSpPr/>
          <p:nvPr/>
        </p:nvSpPr>
        <p:spPr>
          <a:xfrm>
            <a:off x="184081" y="432957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1" name="Google Shape;841;p73"/>
          <p:cNvPicPr preferRelativeResize="0"/>
          <p:nvPr/>
        </p:nvPicPr>
        <p:blipFill rotWithShape="1">
          <a:blip r:embed="rId4">
            <a:alphaModFix/>
          </a:blip>
          <a:srcRect b="47802" l="0" r="0" t="0"/>
          <a:stretch/>
        </p:blipFill>
        <p:spPr>
          <a:xfrm>
            <a:off x="3313825" y="2637000"/>
            <a:ext cx="1601761" cy="22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3"/>
          <p:cNvPicPr preferRelativeResize="0"/>
          <p:nvPr/>
        </p:nvPicPr>
        <p:blipFill rotWithShape="1">
          <a:blip r:embed="rId4">
            <a:alphaModFix/>
          </a:blip>
          <a:srcRect b="0" l="0" r="0" t="52198"/>
          <a:stretch/>
        </p:blipFill>
        <p:spPr>
          <a:xfrm>
            <a:off x="5031605" y="2653987"/>
            <a:ext cx="1601761" cy="209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825" y="1001825"/>
            <a:ext cx="3349313" cy="13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3"/>
          <p:cNvSpPr/>
          <p:nvPr/>
        </p:nvSpPr>
        <p:spPr>
          <a:xfrm>
            <a:off x="3313813" y="1507025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73"/>
          <p:cNvSpPr/>
          <p:nvPr/>
        </p:nvSpPr>
        <p:spPr>
          <a:xfrm>
            <a:off x="3767588" y="26136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73"/>
          <p:cNvSpPr/>
          <p:nvPr/>
        </p:nvSpPr>
        <p:spPr>
          <a:xfrm>
            <a:off x="4975313" y="26136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" y="758800"/>
            <a:ext cx="6586773" cy="18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7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7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biz/contractOne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7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7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7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7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74"/>
          <p:cNvSpPr txBox="1"/>
          <p:nvPr/>
        </p:nvSpPr>
        <p:spPr>
          <a:xfrm>
            <a:off x="6725673" y="191236"/>
            <a:ext cx="2391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기업회원 계약서 </a:t>
            </a:r>
            <a:r>
              <a:rPr lang="ko" sz="800">
                <a:solidFill>
                  <a:schemeClr val="dk1"/>
                </a:solidFill>
              </a:rPr>
              <a:t>상세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</a:t>
            </a:r>
            <a:r>
              <a:rPr lang="ko" sz="800">
                <a:solidFill>
                  <a:schemeClr val="dk1"/>
                </a:solidFill>
              </a:rPr>
              <a:t>첨부파일을 클릭하면 첨부파일 목록을 볼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</a:t>
            </a:r>
            <a:r>
              <a:rPr lang="ko" sz="800">
                <a:solidFill>
                  <a:schemeClr val="dk1"/>
                </a:solidFill>
              </a:rPr>
              <a:t>다운로드 버튼 클릭하면 첨부파일 다운로드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</a:t>
            </a:r>
            <a:r>
              <a:rPr lang="ko" sz="800">
                <a:solidFill>
                  <a:schemeClr val="dk1"/>
                </a:solidFill>
              </a:rPr>
              <a:t>계약서 목록으로 간다.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60" name="Google Shape;860;p74"/>
          <p:cNvSpPr/>
          <p:nvPr/>
        </p:nvSpPr>
        <p:spPr>
          <a:xfrm>
            <a:off x="3478083" y="2010075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74"/>
          <p:cNvSpPr/>
          <p:nvPr/>
        </p:nvSpPr>
        <p:spPr>
          <a:xfrm>
            <a:off x="6272338" y="12654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74"/>
          <p:cNvSpPr/>
          <p:nvPr/>
        </p:nvSpPr>
        <p:spPr>
          <a:xfrm>
            <a:off x="2288181" y="75879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3" name="Google Shape;8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201" y="3023075"/>
            <a:ext cx="280395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4"/>
          <p:cNvSpPr/>
          <p:nvPr/>
        </p:nvSpPr>
        <p:spPr>
          <a:xfrm>
            <a:off x="2151083" y="29333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3" y="758800"/>
            <a:ext cx="6551017" cy="230318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7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7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/contractList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3" name="Google Shape;873;p7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7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p7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7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75"/>
          <p:cNvSpPr txBox="1"/>
          <p:nvPr/>
        </p:nvSpPr>
        <p:spPr>
          <a:xfrm>
            <a:off x="6725673" y="191236"/>
            <a:ext cx="23916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</a:t>
            </a:r>
            <a:r>
              <a:rPr lang="ko" sz="800">
                <a:solidFill>
                  <a:schemeClr val="dk1"/>
                </a:solidFill>
              </a:rPr>
              <a:t>계약서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하단 버튼을 이용하기 위해 체크해야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계약서 번호를 클릭하면 상세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계약서를 파기한다.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(use_status의 값을 N으로 변경)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클릭 시 계약금은 오늘 일자로 입력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잔금은 공휴일 제외 15일 이후로 입력된다.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(공휴일 API 활용)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8. 잔금 입금 확인을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9. 컨테이너에 계약에 관련된 상품을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10. 페이지를 선택하여 페이지를 이동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78" name="Google Shape;878;p75"/>
          <p:cNvSpPr/>
          <p:nvPr/>
        </p:nvSpPr>
        <p:spPr>
          <a:xfrm>
            <a:off x="70083" y="1709275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75"/>
          <p:cNvSpPr/>
          <p:nvPr/>
        </p:nvSpPr>
        <p:spPr>
          <a:xfrm>
            <a:off x="46963" y="9789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75"/>
          <p:cNvSpPr/>
          <p:nvPr/>
        </p:nvSpPr>
        <p:spPr>
          <a:xfrm>
            <a:off x="623456" y="147947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75"/>
          <p:cNvSpPr/>
          <p:nvPr/>
        </p:nvSpPr>
        <p:spPr>
          <a:xfrm>
            <a:off x="383181" y="271862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75"/>
          <p:cNvSpPr/>
          <p:nvPr/>
        </p:nvSpPr>
        <p:spPr>
          <a:xfrm>
            <a:off x="5416783" y="9789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3" name="Google Shape;883;p75"/>
          <p:cNvSpPr/>
          <p:nvPr/>
        </p:nvSpPr>
        <p:spPr>
          <a:xfrm>
            <a:off x="1138306" y="271862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75"/>
          <p:cNvSpPr/>
          <p:nvPr/>
        </p:nvSpPr>
        <p:spPr>
          <a:xfrm>
            <a:off x="46981" y="271862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75"/>
          <p:cNvSpPr/>
          <p:nvPr/>
        </p:nvSpPr>
        <p:spPr>
          <a:xfrm>
            <a:off x="1825181" y="271862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75"/>
          <p:cNvSpPr/>
          <p:nvPr/>
        </p:nvSpPr>
        <p:spPr>
          <a:xfrm>
            <a:off x="5992056" y="24045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6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b="0" i="0" sz="6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75"/>
          <p:cNvSpPr/>
          <p:nvPr/>
        </p:nvSpPr>
        <p:spPr>
          <a:xfrm>
            <a:off x="437206" y="174979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8" name="Google Shape;88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5" y="3429425"/>
            <a:ext cx="6482901" cy="1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/public/reviewList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6709523" y="183036"/>
            <a:ext cx="2391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검색 및 페이징 기능이 있습니다.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5" y="1282550"/>
            <a:ext cx="6594050" cy="32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/>
          <p:nvPr/>
        </p:nvSpPr>
        <p:spPr>
          <a:xfrm>
            <a:off x="3180700" y="1327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3971450" y="2706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" y="779736"/>
            <a:ext cx="4323850" cy="198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insertContainer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p7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6" name="Google Shape;896;p7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admin/insertContainer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7" name="Google Shape;897;p7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p7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7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7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76"/>
          <p:cNvSpPr txBox="1"/>
          <p:nvPr/>
        </p:nvSpPr>
        <p:spPr>
          <a:xfrm>
            <a:off x="6725673" y="191236"/>
            <a:ext cx="2391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계약서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배송 도착하는 컨테이너의 위치를 입력한다.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</a:t>
            </a:r>
            <a:r>
              <a:rPr lang="ko" sz="800">
                <a:solidFill>
                  <a:schemeClr val="dk1"/>
                </a:solidFill>
              </a:rPr>
              <a:t>주문 번호를 확인한다.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입력 버튼 클릭 시 컨테이너 목록으로 이동한다.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02" name="Google Shape;902;p76"/>
          <p:cNvSpPr/>
          <p:nvPr/>
        </p:nvSpPr>
        <p:spPr>
          <a:xfrm>
            <a:off x="1450658" y="170926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76"/>
          <p:cNvSpPr/>
          <p:nvPr/>
        </p:nvSpPr>
        <p:spPr>
          <a:xfrm>
            <a:off x="1450638" y="13084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76"/>
          <p:cNvSpPr/>
          <p:nvPr/>
        </p:nvSpPr>
        <p:spPr>
          <a:xfrm>
            <a:off x="1938831" y="209937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" y="742250"/>
            <a:ext cx="6622524" cy="26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7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containerList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p77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p77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admin/containerList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p7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4" name="Google Shape;914;p7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5" name="Google Shape;915;p7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7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77"/>
          <p:cNvSpPr txBox="1"/>
          <p:nvPr/>
        </p:nvSpPr>
        <p:spPr>
          <a:xfrm>
            <a:off x="6725673" y="191236"/>
            <a:ext cx="2391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컨테이너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수정 삭제를 위한 선택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선택 한 컨테이너를 수정, 삭제할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번호 클릭 시 해당 계약서 상세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페이지를 선택하여 페이지를 이동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18" name="Google Shape;918;p77"/>
          <p:cNvSpPr/>
          <p:nvPr/>
        </p:nvSpPr>
        <p:spPr>
          <a:xfrm>
            <a:off x="405058" y="180236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77"/>
          <p:cNvSpPr/>
          <p:nvPr/>
        </p:nvSpPr>
        <p:spPr>
          <a:xfrm>
            <a:off x="89938" y="11508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77"/>
          <p:cNvSpPr/>
          <p:nvPr/>
        </p:nvSpPr>
        <p:spPr>
          <a:xfrm>
            <a:off x="2060581" y="15622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77"/>
          <p:cNvSpPr/>
          <p:nvPr/>
        </p:nvSpPr>
        <p:spPr>
          <a:xfrm>
            <a:off x="5506081" y="11508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77"/>
          <p:cNvSpPr/>
          <p:nvPr/>
        </p:nvSpPr>
        <p:spPr>
          <a:xfrm>
            <a:off x="5881756" y="7999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p77"/>
          <p:cNvSpPr/>
          <p:nvPr/>
        </p:nvSpPr>
        <p:spPr>
          <a:xfrm>
            <a:off x="6055631" y="292179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p77"/>
          <p:cNvSpPr/>
          <p:nvPr/>
        </p:nvSpPr>
        <p:spPr>
          <a:xfrm>
            <a:off x="5699556" y="18023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0" y="2731175"/>
            <a:ext cx="6622526" cy="22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0" y="740512"/>
            <a:ext cx="6586724" cy="18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modifyContainerForm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p7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7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modifyContainerForm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7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7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7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7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78"/>
          <p:cNvSpPr txBox="1"/>
          <p:nvPr/>
        </p:nvSpPr>
        <p:spPr>
          <a:xfrm>
            <a:off x="6725673" y="191236"/>
            <a:ext cx="2391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컨테이너 </a:t>
            </a:r>
            <a:r>
              <a:rPr lang="ko" sz="800">
                <a:solidFill>
                  <a:schemeClr val="dk1"/>
                </a:solidFill>
              </a:rPr>
              <a:t>수정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수정할 위치를 작성한다.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취소 버튼을 클릭하면 목록 페이지로 이동한다.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수정 완료 클릭 시 정보가 수정된다.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수정된 위치 확인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39" name="Google Shape;939;p78"/>
          <p:cNvSpPr/>
          <p:nvPr/>
        </p:nvSpPr>
        <p:spPr>
          <a:xfrm>
            <a:off x="5067308" y="2117487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p78"/>
          <p:cNvSpPr/>
          <p:nvPr/>
        </p:nvSpPr>
        <p:spPr>
          <a:xfrm>
            <a:off x="1815888" y="143175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78"/>
          <p:cNvSpPr/>
          <p:nvPr/>
        </p:nvSpPr>
        <p:spPr>
          <a:xfrm>
            <a:off x="5636956" y="2117474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78"/>
          <p:cNvSpPr/>
          <p:nvPr/>
        </p:nvSpPr>
        <p:spPr>
          <a:xfrm>
            <a:off x="4339681" y="35482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0" y="741950"/>
            <a:ext cx="6603051" cy="28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finalPaymentHistory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7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7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admin/finalPaymentHistory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7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2" name="Google Shape;952;p7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7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7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79"/>
          <p:cNvSpPr txBox="1"/>
          <p:nvPr/>
        </p:nvSpPr>
        <p:spPr>
          <a:xfrm>
            <a:off x="6725673" y="191236"/>
            <a:ext cx="2391600" cy="26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잔금 확인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배송 입력 상태를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상품 회수 버튼 클릭 시 상품 회수 목록에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해당 계약에 있는 상품이 입력된다.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(회수 버튼은 배송이 입력되어 있고,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 납기일이 지난 계약만 가능하다.)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    </a:t>
            </a:r>
            <a:r>
              <a:rPr lang="ko" sz="800">
                <a:solidFill>
                  <a:schemeClr val="dk1"/>
                </a:solidFill>
              </a:rPr>
              <a:t>회수 후 회수 취소가 가능하다.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페이지를 선택하여 페이지를 이동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56" name="Google Shape;956;p79"/>
          <p:cNvSpPr/>
          <p:nvPr/>
        </p:nvSpPr>
        <p:spPr>
          <a:xfrm>
            <a:off x="5499858" y="108911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64438" y="1145275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79"/>
          <p:cNvSpPr/>
          <p:nvPr/>
        </p:nvSpPr>
        <p:spPr>
          <a:xfrm>
            <a:off x="5352231" y="220339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79"/>
          <p:cNvSpPr/>
          <p:nvPr/>
        </p:nvSpPr>
        <p:spPr>
          <a:xfrm>
            <a:off x="5936731" y="25717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79"/>
          <p:cNvSpPr/>
          <p:nvPr/>
        </p:nvSpPr>
        <p:spPr>
          <a:xfrm>
            <a:off x="6073831" y="30822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674908" y="185741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850" y="3144022"/>
            <a:ext cx="2067975" cy="17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79"/>
          <p:cNvSpPr/>
          <p:nvPr/>
        </p:nvSpPr>
        <p:spPr>
          <a:xfrm>
            <a:off x="3711456" y="413499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0" y="758300"/>
            <a:ext cx="6595900" cy="16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8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노민혁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8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2" name="Google Shape;972;p8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p8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8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5" name="Google Shape;975;p8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80"/>
          <p:cNvSpPr txBox="1"/>
          <p:nvPr/>
        </p:nvSpPr>
        <p:spPr>
          <a:xfrm>
            <a:off x="6725673" y="1912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회수 상품 목록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테이블에서 볼 개수를 정한다.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오름차순, 내림차순으로 정렬할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테이블에 있는 모든 내용을 검색할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페이지를 선택하여 페이지를 이동 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77" name="Google Shape;977;p80"/>
          <p:cNvSpPr/>
          <p:nvPr/>
        </p:nvSpPr>
        <p:spPr>
          <a:xfrm>
            <a:off x="5580583" y="95861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80"/>
          <p:cNvSpPr/>
          <p:nvPr/>
        </p:nvSpPr>
        <p:spPr>
          <a:xfrm>
            <a:off x="64438" y="958600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9" name="Google Shape;979;p80"/>
          <p:cNvSpPr/>
          <p:nvPr/>
        </p:nvSpPr>
        <p:spPr>
          <a:xfrm>
            <a:off x="6073831" y="2061249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80"/>
          <p:cNvSpPr/>
          <p:nvPr/>
        </p:nvSpPr>
        <p:spPr>
          <a:xfrm>
            <a:off x="615708" y="1292362"/>
            <a:ext cx="137100" cy="130500"/>
          </a:xfrm>
          <a:prstGeom prst="ellipse">
            <a:avLst/>
          </a:prstGeom>
          <a:solidFill>
            <a:srgbClr val="FF0000"/>
          </a:solidFill>
          <a:ln cap="flat" cmpd="sng" w="87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2"/>
              <a:buFont typeface="Arial"/>
              <a:buNone/>
            </a:pPr>
            <a:r>
              <a:rPr lang="ko" sz="825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825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1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배송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2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82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82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personal/orderOne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4" name="Google Shape;994;p8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8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6" name="Google Shape;996;p82"/>
          <p:cNvSpPr txBox="1"/>
          <p:nvPr/>
        </p:nvSpPr>
        <p:spPr>
          <a:xfrm>
            <a:off x="6709523" y="183036"/>
            <a:ext cx="23916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주문 상세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배송 </a:t>
            </a:r>
            <a:r>
              <a:rPr lang="ko" sz="800">
                <a:solidFill>
                  <a:schemeClr val="dk1"/>
                </a:solidFill>
              </a:rPr>
              <a:t>조회 클릭 시 배송 정보를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교환/반품 클릭 시 교환 및 반품 신청 페이지로 이동할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997" name="Google Shape;997;p82" title="스크린샷(1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2"/>
          <p:cNvSpPr/>
          <p:nvPr/>
        </p:nvSpPr>
        <p:spPr>
          <a:xfrm>
            <a:off x="3445514" y="3283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82"/>
          <p:cNvSpPr/>
          <p:nvPr/>
        </p:nvSpPr>
        <p:spPr>
          <a:xfrm>
            <a:off x="3819714" y="3283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8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7" name="Google Shape;1007;p8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personal/deliveryOne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8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8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83"/>
          <p:cNvSpPr txBox="1"/>
          <p:nvPr/>
        </p:nvSpPr>
        <p:spPr>
          <a:xfrm>
            <a:off x="6709523" y="183036"/>
            <a:ext cx="2391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개인 회원 배송 조회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배송 택배사, 운송장 번호, 배송 상태, 처리 일시를 확인할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11" name="Google Shape;1011;p83" title="스크린샷(7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83"/>
          <p:cNvSpPr/>
          <p:nvPr/>
        </p:nvSpPr>
        <p:spPr>
          <a:xfrm>
            <a:off x="1452064" y="17256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exchangeReturn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p8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8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/exchangeReturn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8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3" name="Google Shape;1023;p84"/>
          <p:cNvSpPr txBox="1"/>
          <p:nvPr/>
        </p:nvSpPr>
        <p:spPr>
          <a:xfrm>
            <a:off x="6709523" y="183036"/>
            <a:ext cx="2391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개인 회원 교환 및 반품 신청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배송 택배사, 운송장 번호, 배송 상태, 처리 일시를 확인할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24" name="Google Shape;1024;p84" title="스크린샷(12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84"/>
          <p:cNvSpPr/>
          <p:nvPr/>
        </p:nvSpPr>
        <p:spPr>
          <a:xfrm>
            <a:off x="2377364" y="18209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6" name="Google Shape;1026;p84"/>
          <p:cNvSpPr/>
          <p:nvPr/>
        </p:nvSpPr>
        <p:spPr>
          <a:xfrm>
            <a:off x="2377364" y="21270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84"/>
          <p:cNvSpPr/>
          <p:nvPr/>
        </p:nvSpPr>
        <p:spPr>
          <a:xfrm>
            <a:off x="2377364" y="24332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84"/>
          <p:cNvSpPr/>
          <p:nvPr/>
        </p:nvSpPr>
        <p:spPr>
          <a:xfrm>
            <a:off x="2377364" y="27393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5" name="Google Shape;1035;p8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8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8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8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85"/>
          <p:cNvSpPr txBox="1"/>
          <p:nvPr/>
        </p:nvSpPr>
        <p:spPr>
          <a:xfrm>
            <a:off x="6709523" y="183036"/>
            <a:ext cx="2391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 회원 주문 </a:t>
            </a:r>
            <a:r>
              <a:rPr lang="ko" sz="800">
                <a:solidFill>
                  <a:schemeClr val="dk1"/>
                </a:solidFill>
              </a:rPr>
              <a:t>배송 조회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기업 회원은 주문배송조회 헤더 메뉴 클릭 시 조회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</a:t>
            </a: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800">
                <a:solidFill>
                  <a:schemeClr val="dk1"/>
                </a:solidFill>
              </a:rPr>
              <a:t>계약과 관련된 정보와 배송 상태 등을 확인할 수 있고 계약 번호를 클릭 시 해당 계약서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검색 기능을 사용할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배송 조회 클릭 시 배송 조회 상세 페이지로 이동할 수 있다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페이징 기능을 사용할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40" name="Google Shape;1040;p85" title="스크린샷(8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5"/>
          <p:cNvSpPr/>
          <p:nvPr/>
        </p:nvSpPr>
        <p:spPr>
          <a:xfrm>
            <a:off x="1179914" y="17868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p85"/>
          <p:cNvSpPr/>
          <p:nvPr/>
        </p:nvSpPr>
        <p:spPr>
          <a:xfrm>
            <a:off x="5314139" y="17868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3" name="Google Shape;1043;p85"/>
          <p:cNvSpPr/>
          <p:nvPr/>
        </p:nvSpPr>
        <p:spPr>
          <a:xfrm>
            <a:off x="4084139" y="17868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85"/>
          <p:cNvSpPr/>
          <p:nvPr/>
        </p:nvSpPr>
        <p:spPr>
          <a:xfrm>
            <a:off x="5314139" y="23884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85"/>
          <p:cNvSpPr/>
          <p:nvPr/>
        </p:nvSpPr>
        <p:spPr>
          <a:xfrm>
            <a:off x="2989664" y="11337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상품</a:t>
            </a:r>
            <a:endParaRPr sz="3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8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8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/deliveryOne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p8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p8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6709523" y="183036"/>
            <a:ext cx="2391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기업</a:t>
            </a:r>
            <a:r>
              <a:rPr lang="ko" sz="800">
                <a:solidFill>
                  <a:schemeClr val="dk1"/>
                </a:solidFill>
              </a:rPr>
              <a:t> 회원 배송 </a:t>
            </a:r>
            <a:r>
              <a:rPr lang="ko" sz="800">
                <a:solidFill>
                  <a:schemeClr val="dk1"/>
                </a:solidFill>
              </a:rPr>
              <a:t>상세 </a:t>
            </a:r>
            <a:r>
              <a:rPr lang="ko" sz="800">
                <a:solidFill>
                  <a:schemeClr val="dk1"/>
                </a:solidFill>
              </a:rPr>
              <a:t>조회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배송 택배사, 운송장 번호, 배송 상태, 처리 일시를 확인할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57" name="Google Shape;1057;p86" title="스크린샷(9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86"/>
          <p:cNvSpPr/>
          <p:nvPr/>
        </p:nvSpPr>
        <p:spPr>
          <a:xfrm>
            <a:off x="1452064" y="17256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7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personalDeliveryList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p87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87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87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8" name="Google Shape;1068;p87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배송 관리(개인 회원) 페이지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해당 주문의 정보를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배송 처리 버튼을 통해 배송 및 완료 처리를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교환 처리 버튼을 통해 교환 승인 및 거절 처리를 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반품 처리 버튼을 통해 반품 승인 및 거절 처리를 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70" name="Google Shape;1070;p87" title="스크린샷(14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7"/>
          <p:cNvSpPr/>
          <p:nvPr/>
        </p:nvSpPr>
        <p:spPr>
          <a:xfrm>
            <a:off x="4376389" y="16168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p87"/>
          <p:cNvSpPr/>
          <p:nvPr/>
        </p:nvSpPr>
        <p:spPr>
          <a:xfrm>
            <a:off x="4743789" y="16168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87"/>
          <p:cNvSpPr/>
          <p:nvPr/>
        </p:nvSpPr>
        <p:spPr>
          <a:xfrm>
            <a:off x="5111189" y="16168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87"/>
          <p:cNvSpPr/>
          <p:nvPr/>
        </p:nvSpPr>
        <p:spPr>
          <a:xfrm>
            <a:off x="1171914" y="16168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8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bizDeliveryList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1" name="Google Shape;1081;p88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88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/bizDeliveryList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88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4" name="Google Shape;1084;p88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88"/>
          <p:cNvSpPr txBox="1"/>
          <p:nvPr/>
        </p:nvSpPr>
        <p:spPr>
          <a:xfrm>
            <a:off x="6709523" y="183036"/>
            <a:ext cx="2391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배송 관리(기업 회원) 페이지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해당 주문의 계약 정보와 배송 상태를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배송 처리 버튼을 통해 배송 및 완료 처리를 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86" name="Google Shape;1086;p88" title="스크린샷(15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8"/>
          <p:cNvSpPr/>
          <p:nvPr/>
        </p:nvSpPr>
        <p:spPr>
          <a:xfrm>
            <a:off x="1186714" y="1800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8" name="Google Shape;1088;p88"/>
          <p:cNvSpPr/>
          <p:nvPr/>
        </p:nvSpPr>
        <p:spPr>
          <a:xfrm>
            <a:off x="5357314" y="1800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9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회원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9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p9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public/login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9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9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90"/>
          <p:cNvSpPr txBox="1"/>
          <p:nvPr/>
        </p:nvSpPr>
        <p:spPr>
          <a:xfrm>
            <a:off x="6709523" y="183036"/>
            <a:ext cx="23916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로그인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아이디, 비밀번호를 입력해 로그인할 수 있다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아이디 찾기 / 비밀번호 찾기 페이지로 이동</a:t>
            </a:r>
            <a:r>
              <a:rPr lang="ko" sz="800">
                <a:solidFill>
                  <a:schemeClr val="dk1"/>
                </a:solidFill>
              </a:rPr>
              <a:t>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올바른 정보를 입력하면 로그인</a:t>
            </a:r>
            <a:r>
              <a:rPr lang="ko" sz="800">
                <a:solidFill>
                  <a:schemeClr val="dk1"/>
                </a:solidFill>
              </a:rPr>
              <a:t>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소셜 로그인으로 로그인할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회원가입 페이지로 이동할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105" name="Google Shape;11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0" y="834275"/>
            <a:ext cx="6620649" cy="410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90"/>
          <p:cNvSpPr/>
          <p:nvPr/>
        </p:nvSpPr>
        <p:spPr>
          <a:xfrm>
            <a:off x="2600750" y="20572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7" name="Google Shape;1107;p90"/>
          <p:cNvSpPr/>
          <p:nvPr/>
        </p:nvSpPr>
        <p:spPr>
          <a:xfrm>
            <a:off x="2574800" y="24396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8" name="Google Shape;1108;p90"/>
          <p:cNvSpPr/>
          <p:nvPr/>
        </p:nvSpPr>
        <p:spPr>
          <a:xfrm>
            <a:off x="2574800" y="2704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9" name="Google Shape;1109;p90"/>
          <p:cNvSpPr/>
          <p:nvPr/>
        </p:nvSpPr>
        <p:spPr>
          <a:xfrm>
            <a:off x="2523100" y="32710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p90"/>
          <p:cNvSpPr/>
          <p:nvPr/>
        </p:nvSpPr>
        <p:spPr>
          <a:xfrm>
            <a:off x="3678525" y="37558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745096"/>
            <a:ext cx="6611975" cy="31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9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joinMember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9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p9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public/joinMember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p9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p9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p91"/>
          <p:cNvSpPr txBox="1"/>
          <p:nvPr/>
        </p:nvSpPr>
        <p:spPr>
          <a:xfrm>
            <a:off x="6709523" y="183036"/>
            <a:ext cx="2391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회원가입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회원 유형을 선택</a:t>
            </a:r>
            <a:r>
              <a:rPr lang="ko" sz="800">
                <a:solidFill>
                  <a:schemeClr val="dk1"/>
                </a:solidFill>
              </a:rPr>
              <a:t>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가입 시 필요 정보들을 기입할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입력하는 즉시 유효성 검사를 실시해 입력 가능 여부를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</a:t>
            </a: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" sz="800">
                <a:solidFill>
                  <a:schemeClr val="dk1"/>
                </a:solidFill>
              </a:rPr>
              <a:t>카카오 주소 API를 이용해 주소를 기입할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입력에 이상이 없을 시 개인회원은 활성화, 기업회원은 가입대기 상태로 회원가입할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123" name="Google Shape;112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755" y="1007520"/>
            <a:ext cx="2716774" cy="364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91"/>
          <p:cNvSpPr/>
          <p:nvPr/>
        </p:nvSpPr>
        <p:spPr>
          <a:xfrm>
            <a:off x="2770400" y="1310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p91"/>
          <p:cNvSpPr/>
          <p:nvPr/>
        </p:nvSpPr>
        <p:spPr>
          <a:xfrm>
            <a:off x="2365625" y="1718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6" name="Google Shape;1126;p91"/>
          <p:cNvSpPr/>
          <p:nvPr/>
        </p:nvSpPr>
        <p:spPr>
          <a:xfrm>
            <a:off x="4376400" y="35910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7" name="Google Shape;1127;p91"/>
          <p:cNvSpPr/>
          <p:nvPr/>
        </p:nvSpPr>
        <p:spPr>
          <a:xfrm>
            <a:off x="2365625" y="42741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8" name="Google Shape;1128;p91"/>
          <p:cNvSpPr/>
          <p:nvPr/>
        </p:nvSpPr>
        <p:spPr>
          <a:xfrm>
            <a:off x="2365625" y="22454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745100"/>
            <a:ext cx="6622024" cy="408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2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findMemberId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6" name="Google Shape;1136;p92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7" name="Google Shape;1137;p92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findMemberId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8" name="Google Shape;1138;p9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9" name="Google Shape;1139;p9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92"/>
          <p:cNvSpPr txBox="1"/>
          <p:nvPr/>
        </p:nvSpPr>
        <p:spPr>
          <a:xfrm>
            <a:off x="6709523" y="183036"/>
            <a:ext cx="23916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아이디 찾기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회원 유형을 선택할 수 있다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개인회원일 경우 이름과 주민등록번호, 기업회원일 경우 기업명과 사업자 등록 번호를 기입할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올바른 정보를 </a:t>
            </a:r>
            <a:r>
              <a:rPr lang="ko" sz="800">
                <a:solidFill>
                  <a:schemeClr val="dk1"/>
                </a:solidFill>
              </a:rPr>
              <a:t>입력 시</a:t>
            </a:r>
            <a:r>
              <a:rPr lang="ko" sz="800">
                <a:solidFill>
                  <a:schemeClr val="dk1"/>
                </a:solidFill>
              </a:rPr>
              <a:t> </a:t>
            </a:r>
            <a:r>
              <a:rPr lang="ko" sz="800">
                <a:solidFill>
                  <a:schemeClr val="dk1"/>
                </a:solidFill>
              </a:rPr>
              <a:t>아이디를 찾을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아이디 찾기 버튼을 누르는 순간 회원의 아이디를 보여줄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비밀번호 찾기 페이지, 로그인 페이지로 이동할 수 있다.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41" name="Google Shape;1141;p92"/>
          <p:cNvSpPr/>
          <p:nvPr/>
        </p:nvSpPr>
        <p:spPr>
          <a:xfrm>
            <a:off x="2600750" y="1975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92"/>
          <p:cNvSpPr/>
          <p:nvPr/>
        </p:nvSpPr>
        <p:spPr>
          <a:xfrm>
            <a:off x="2600750" y="22413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p92"/>
          <p:cNvSpPr/>
          <p:nvPr/>
        </p:nvSpPr>
        <p:spPr>
          <a:xfrm>
            <a:off x="2600750" y="262328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4" name="Google Shape;1144;p92"/>
          <p:cNvSpPr/>
          <p:nvPr/>
        </p:nvSpPr>
        <p:spPr>
          <a:xfrm>
            <a:off x="2600750" y="2932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5" name="Google Shape;1145;p92"/>
          <p:cNvSpPr/>
          <p:nvPr/>
        </p:nvSpPr>
        <p:spPr>
          <a:xfrm>
            <a:off x="2600750" y="33709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5" y="745101"/>
            <a:ext cx="6616227" cy="40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9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findMemberPw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3" name="Google Shape;1153;p9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4" name="Google Shape;1154;p9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findMemberPw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9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9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7" name="Google Shape;1157;p93"/>
          <p:cNvSpPr txBox="1"/>
          <p:nvPr/>
        </p:nvSpPr>
        <p:spPr>
          <a:xfrm>
            <a:off x="6709523" y="183036"/>
            <a:ext cx="23916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비밀번호 찾기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1. 회원 유형을 선택할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2. 개인회원일 경우 아이디와 이름, 주민등록번호, 기업회원일 경우 아이디와 기업명, 사업자 등록 번호를 기입할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3. 올바른 정보를 기입 시 등록 이메일로 임시 비밀번호가 발급된다.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로그인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58" name="Google Shape;1158;p93"/>
          <p:cNvSpPr/>
          <p:nvPr/>
        </p:nvSpPr>
        <p:spPr>
          <a:xfrm>
            <a:off x="2629900" y="19464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93"/>
          <p:cNvSpPr/>
          <p:nvPr/>
        </p:nvSpPr>
        <p:spPr>
          <a:xfrm>
            <a:off x="2603975" y="23521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0" name="Google Shape;1160;p93"/>
          <p:cNvSpPr/>
          <p:nvPr/>
        </p:nvSpPr>
        <p:spPr>
          <a:xfrm>
            <a:off x="2603975" y="29087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93"/>
          <p:cNvSpPr/>
          <p:nvPr/>
        </p:nvSpPr>
        <p:spPr>
          <a:xfrm>
            <a:off x="2931300" y="31368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" y="745126"/>
            <a:ext cx="6623827" cy="41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9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9" name="Google Shape;1169;p9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0" name="Google Shape;1170;p9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1" name="Google Shape;1171;p9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2" name="Google Shape;1172;p9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94"/>
          <p:cNvSpPr txBox="1"/>
          <p:nvPr/>
        </p:nvSpPr>
        <p:spPr>
          <a:xfrm>
            <a:off x="6709523" y="183036"/>
            <a:ext cx="2391600" cy="4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마이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마이페이지로 이동 시 비밀번호 확인 모달이 출력된다.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개인 정보들이 수정을 할 수 없는 상태로 출력된다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비밀번호 변경 페이지로 이동</a:t>
            </a:r>
            <a:r>
              <a:rPr lang="ko" sz="800">
                <a:solidFill>
                  <a:schemeClr val="dk1"/>
                </a:solidFill>
              </a:rPr>
              <a:t>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변경 버튼을 클릭 시 개인 정보를 수정</a:t>
            </a:r>
            <a:r>
              <a:rPr lang="ko" sz="800">
                <a:solidFill>
                  <a:schemeClr val="dk1"/>
                </a:solidFill>
              </a:rPr>
              <a:t>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수정 내용을 기입할 수 있는 모달이 출력되며 올바르지 않은 형식일 경우 alert로 알려줄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6. </a:t>
            </a:r>
            <a:r>
              <a:rPr lang="ko" sz="800">
                <a:solidFill>
                  <a:schemeClr val="dk1"/>
                </a:solidFill>
              </a:rPr>
              <a:t>연동한 소셜 계정을 확인할 </a:t>
            </a:r>
            <a:r>
              <a:rPr lang="ko" sz="800">
                <a:solidFill>
                  <a:schemeClr val="dk1"/>
                </a:solidFill>
              </a:rPr>
              <a:t>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7. </a:t>
            </a:r>
            <a:r>
              <a:rPr lang="ko" sz="800">
                <a:solidFill>
                  <a:schemeClr val="dk1"/>
                </a:solidFill>
              </a:rPr>
              <a:t>카카오와 네이버 모두 연동을 한 경우가 아니라면 계정 추가 버튼이 출력된다.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8. 계정 추가 버튼을 클릭 시 카카오 / 네이버 중 연동을 하지 않은 소셜로 연동하기 버튼이 출력된다.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9. 회원 탈퇴 클릭 시 비밀번호 확인 후 탈퇴할 수 있다.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74" name="Google Shape;1174;p94"/>
          <p:cNvSpPr/>
          <p:nvPr/>
        </p:nvSpPr>
        <p:spPr>
          <a:xfrm>
            <a:off x="197950" y="19791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94"/>
          <p:cNvSpPr/>
          <p:nvPr/>
        </p:nvSpPr>
        <p:spPr>
          <a:xfrm>
            <a:off x="2254050" y="16757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94"/>
          <p:cNvSpPr/>
          <p:nvPr/>
        </p:nvSpPr>
        <p:spPr>
          <a:xfrm>
            <a:off x="4219300" y="18931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94"/>
          <p:cNvSpPr/>
          <p:nvPr/>
        </p:nvSpPr>
        <p:spPr>
          <a:xfrm>
            <a:off x="4279750" y="253053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94"/>
          <p:cNvSpPr/>
          <p:nvPr/>
        </p:nvSpPr>
        <p:spPr>
          <a:xfrm>
            <a:off x="2226450" y="3732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94"/>
          <p:cNvSpPr/>
          <p:nvPr/>
        </p:nvSpPr>
        <p:spPr>
          <a:xfrm>
            <a:off x="3270863" y="3732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0" name="Google Shape;118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44" y="2162469"/>
            <a:ext cx="1622800" cy="919425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1" name="Google Shape;1181;p94"/>
          <p:cNvSpPr/>
          <p:nvPr/>
        </p:nvSpPr>
        <p:spPr>
          <a:xfrm>
            <a:off x="3510738" y="41648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2" name="Google Shape;118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219" y="2195975"/>
            <a:ext cx="1622800" cy="101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94"/>
          <p:cNvSpPr/>
          <p:nvPr/>
        </p:nvSpPr>
        <p:spPr>
          <a:xfrm>
            <a:off x="6302025" y="201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4" name="Google Shape;118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224" y="3354150"/>
            <a:ext cx="1622800" cy="10514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94"/>
          <p:cNvSpPr/>
          <p:nvPr/>
        </p:nvSpPr>
        <p:spPr>
          <a:xfrm>
            <a:off x="6302013" y="44055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0" y="745101"/>
            <a:ext cx="6627352" cy="4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9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changeMemberPw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9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9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member/changeMemberPw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p9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6" name="Google Shape;1196;p9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7" name="Google Shape;1197;p95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비밀번호 변경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현재 비밀번호와 새 비밀번호, 비밀번호 확인을 입력할 수 있다</a:t>
            </a:r>
            <a:r>
              <a:rPr lang="ko" sz="800">
                <a:solidFill>
                  <a:schemeClr val="dk1"/>
                </a:solidFill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현재 비밀번호가 다르거나 새 비밀번호와 새 비밀번호 확인의 입력값이 다를 경우 변경할 수 없다.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변경하기 버튼 클릭 시 비밀번호가 변경되며 로그인 페이지로 이동한다.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98" name="Google Shape;1198;p95"/>
          <p:cNvSpPr/>
          <p:nvPr/>
        </p:nvSpPr>
        <p:spPr>
          <a:xfrm>
            <a:off x="2574800" y="1864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95"/>
          <p:cNvSpPr/>
          <p:nvPr/>
        </p:nvSpPr>
        <p:spPr>
          <a:xfrm>
            <a:off x="2574800" y="23130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95"/>
          <p:cNvSpPr/>
          <p:nvPr/>
        </p:nvSpPr>
        <p:spPr>
          <a:xfrm>
            <a:off x="2574800" y="25717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/personal/productList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카테고리 클릭 시 카테고리에 해당하는 상품만 출력됩니다.​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검색 및 페이징 기능이 있습니다.​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상품 클릭 시 상품 상세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75" y="782675"/>
            <a:ext cx="5200667" cy="40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/>
        </p:nvSpPr>
        <p:spPr>
          <a:xfrm>
            <a:off x="880831" y="902231"/>
            <a:ext cx="23535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725" lIns="71725" spcFirstLastPara="1" rIns="71725" wrap="square" tIns="71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8"/>
              <a:t> </a:t>
            </a:r>
            <a:endParaRPr sz="1098"/>
          </a:p>
        </p:txBody>
      </p:sp>
      <p:sp>
        <p:nvSpPr>
          <p:cNvPr id="175" name="Google Shape;175;p33"/>
          <p:cNvSpPr/>
          <p:nvPr/>
        </p:nvSpPr>
        <p:spPr>
          <a:xfrm>
            <a:off x="3263813" y="782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1518600" y="18079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3564425" y="15211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4571988" y="277219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" y="745101"/>
            <a:ext cx="6628924" cy="42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9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manageUser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9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송성인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9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admin/manageUser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0" name="Google Shape;1210;p9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1" name="Google Shape;1211;p9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p96"/>
          <p:cNvSpPr txBox="1"/>
          <p:nvPr/>
        </p:nvSpPr>
        <p:spPr>
          <a:xfrm>
            <a:off x="6709523" y="183036"/>
            <a:ext cx="23916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회원 관리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회원 구분 별, 회원 상태 별, 특정 단어 포함 별로 조회할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등록된 회원 목록을 볼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회원 상태 클릭 시 회원의 상태를 변경할 수 있는 드롭다운이 출력된다.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회원 상태가 가입 대기인 경우 승인 버튼을 눌러 활성화 상태로 변경할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페이지 별로 확인할 수 있다.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13" name="Google Shape;1213;p96"/>
          <p:cNvSpPr/>
          <p:nvPr/>
        </p:nvSpPr>
        <p:spPr>
          <a:xfrm>
            <a:off x="1609375" y="14157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96"/>
          <p:cNvSpPr/>
          <p:nvPr/>
        </p:nvSpPr>
        <p:spPr>
          <a:xfrm>
            <a:off x="1338475" y="18506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5" name="Google Shape;1215;p96"/>
          <p:cNvSpPr/>
          <p:nvPr/>
        </p:nvSpPr>
        <p:spPr>
          <a:xfrm>
            <a:off x="4474200" y="37717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96"/>
          <p:cNvSpPr/>
          <p:nvPr/>
        </p:nvSpPr>
        <p:spPr>
          <a:xfrm>
            <a:off x="5193975" y="21630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96"/>
          <p:cNvSpPr/>
          <p:nvPr/>
        </p:nvSpPr>
        <p:spPr>
          <a:xfrm>
            <a:off x="2897075" y="3627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97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고객센터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8"/>
          <p:cNvSpPr/>
          <p:nvPr/>
        </p:nvSpPr>
        <p:spPr>
          <a:xfrm>
            <a:off x="1111890" y="33119"/>
            <a:ext cx="2264400" cy="15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helpDesk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9" name="Google Shape;1229;p98"/>
          <p:cNvSpPr/>
          <p:nvPr/>
        </p:nvSpPr>
        <p:spPr>
          <a:xfrm>
            <a:off x="1111890" y="191265"/>
            <a:ext cx="2264400" cy="15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0" name="Google Shape;1230;p98"/>
          <p:cNvSpPr/>
          <p:nvPr/>
        </p:nvSpPr>
        <p:spPr>
          <a:xfrm>
            <a:off x="1111890" y="349440"/>
            <a:ext cx="2264400" cy="15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public/helpDesk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p98"/>
          <p:cNvSpPr/>
          <p:nvPr/>
        </p:nvSpPr>
        <p:spPr>
          <a:xfrm>
            <a:off x="4288577" y="191265"/>
            <a:ext cx="2264400" cy="15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p98"/>
          <p:cNvSpPr/>
          <p:nvPr/>
        </p:nvSpPr>
        <p:spPr>
          <a:xfrm>
            <a:off x="4279741" y="33119"/>
            <a:ext cx="2264400" cy="15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p98"/>
          <p:cNvSpPr txBox="1"/>
          <p:nvPr/>
        </p:nvSpPr>
        <p:spPr>
          <a:xfrm>
            <a:off x="6709523" y="183036"/>
            <a:ext cx="23916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고객센터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자주 묻는 질문(FAQ)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1:1 문의 페이지로 이동할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공지사항 페이지로 이동할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98" title="2025-09-08 03 01 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9" y="966627"/>
            <a:ext cx="6611400" cy="37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98"/>
          <p:cNvSpPr/>
          <p:nvPr/>
        </p:nvSpPr>
        <p:spPr>
          <a:xfrm>
            <a:off x="1603550" y="3188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6" name="Google Shape;1236;p98"/>
          <p:cNvSpPr/>
          <p:nvPr/>
        </p:nvSpPr>
        <p:spPr>
          <a:xfrm>
            <a:off x="3053000" y="3188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98"/>
          <p:cNvSpPr/>
          <p:nvPr/>
        </p:nvSpPr>
        <p:spPr>
          <a:xfrm>
            <a:off x="4411850" y="31885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9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99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99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public/FAQList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99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99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8" name="Google Shape;1248;p99"/>
          <p:cNvSpPr txBox="1"/>
          <p:nvPr/>
        </p:nvSpPr>
        <p:spPr>
          <a:xfrm>
            <a:off x="6709523" y="183036"/>
            <a:ext cx="23916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자주 묻는 질문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해당 질문 클릭 시 답변이 아코디언 토글로 노출된다.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답변 확인 후 다시 클릭하면 아코디언 토글이 다시 닫힌다.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1:1 문의 기능으로 바로 이동이 가능하다.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페이징 기능을 사용할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제목으로 질문을 검색할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249" name="Google Shape;1249;p99" title="2025-09-08 03 08 2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99"/>
          <p:cNvSpPr/>
          <p:nvPr/>
        </p:nvSpPr>
        <p:spPr>
          <a:xfrm>
            <a:off x="1190850" y="18498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p99"/>
          <p:cNvSpPr/>
          <p:nvPr/>
        </p:nvSpPr>
        <p:spPr>
          <a:xfrm>
            <a:off x="2700700" y="4099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p99"/>
          <p:cNvSpPr/>
          <p:nvPr/>
        </p:nvSpPr>
        <p:spPr>
          <a:xfrm>
            <a:off x="4474200" y="34301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3" name="Google Shape;1253;p99"/>
          <p:cNvSpPr/>
          <p:nvPr/>
        </p:nvSpPr>
        <p:spPr>
          <a:xfrm>
            <a:off x="1190850" y="22776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4" name="Google Shape;1254;p99"/>
          <p:cNvSpPr/>
          <p:nvPr/>
        </p:nvSpPr>
        <p:spPr>
          <a:xfrm>
            <a:off x="2700700" y="44065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00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100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p100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/QNAList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p100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p100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p100"/>
          <p:cNvSpPr txBox="1"/>
          <p:nvPr/>
        </p:nvSpPr>
        <p:spPr>
          <a:xfrm>
            <a:off x="6709523" y="183036"/>
            <a:ext cx="2391600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문의 내역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제목 </a:t>
            </a:r>
            <a:r>
              <a:rPr lang="ko" sz="800">
                <a:solidFill>
                  <a:schemeClr val="dk1"/>
                </a:solidFill>
              </a:rPr>
              <a:t>클릭 시 </a:t>
            </a:r>
            <a:r>
              <a:rPr lang="ko" sz="800">
                <a:solidFill>
                  <a:schemeClr val="dk1"/>
                </a:solidFill>
              </a:rPr>
              <a:t>문의 내역 상세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답변 확인 유무에 따라 답변 대기/완료 표기 확인이 가능하다.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새 문의 버튼 클릭 시 문의 작성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검색 기능을 사용할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페이징 기능을 사용할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266" name="Google Shape;1266;p100" title="2025-09-08 03 13 1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00"/>
          <p:cNvSpPr/>
          <p:nvPr/>
        </p:nvSpPr>
        <p:spPr>
          <a:xfrm>
            <a:off x="1734400" y="2071283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8" name="Google Shape;1268;p100"/>
          <p:cNvSpPr/>
          <p:nvPr/>
        </p:nvSpPr>
        <p:spPr>
          <a:xfrm>
            <a:off x="3553200" y="16636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9" name="Google Shape;1269;p100"/>
          <p:cNvSpPr/>
          <p:nvPr/>
        </p:nvSpPr>
        <p:spPr>
          <a:xfrm>
            <a:off x="2449027" y="20712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0" name="Google Shape;1270;p100"/>
          <p:cNvSpPr/>
          <p:nvPr/>
        </p:nvSpPr>
        <p:spPr>
          <a:xfrm>
            <a:off x="3138550" y="32439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100"/>
          <p:cNvSpPr/>
          <p:nvPr/>
        </p:nvSpPr>
        <p:spPr>
          <a:xfrm>
            <a:off x="4279750" y="16636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1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01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9" name="Google Shape;1279;p101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member/QNAOne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0" name="Google Shape;1280;p101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1" name="Google Shape;1281;p101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2" name="Google Shape;1282;p101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문의 내역 </a:t>
            </a:r>
            <a:r>
              <a:rPr lang="ko" sz="800">
                <a:solidFill>
                  <a:schemeClr val="dk1"/>
                </a:solidFill>
              </a:rPr>
              <a:t>상세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문의 내역의 제목 및 내용을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문의 목록 이동 및 해당 문의 내역의 수정 및 삭제할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해당 문의에 대한 관리자의 답변을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관리자 답변에 대한 댓글을 작성할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5. </a:t>
            </a:r>
            <a:r>
              <a:rPr lang="ko" sz="800">
                <a:solidFill>
                  <a:schemeClr val="dk1"/>
                </a:solidFill>
              </a:rPr>
              <a:t>작성한 댓글을 수정 및 삭제할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283" name="Google Shape;1283;p101" title="2025-09-08 03 20 4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01"/>
          <p:cNvSpPr/>
          <p:nvPr/>
        </p:nvSpPr>
        <p:spPr>
          <a:xfrm>
            <a:off x="1110338" y="2126658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101"/>
          <p:cNvSpPr/>
          <p:nvPr/>
        </p:nvSpPr>
        <p:spPr>
          <a:xfrm>
            <a:off x="1110339" y="16988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6" name="Google Shape;1286;p101"/>
          <p:cNvSpPr/>
          <p:nvPr/>
        </p:nvSpPr>
        <p:spPr>
          <a:xfrm>
            <a:off x="1110339" y="26601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p101"/>
          <p:cNvSpPr/>
          <p:nvPr/>
        </p:nvSpPr>
        <p:spPr>
          <a:xfrm>
            <a:off x="4974798" y="26601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8" name="Google Shape;1288;p101"/>
          <p:cNvSpPr/>
          <p:nvPr/>
        </p:nvSpPr>
        <p:spPr>
          <a:xfrm>
            <a:off x="4974798" y="35006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02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noticeList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102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02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/noticeList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102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p102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102"/>
          <p:cNvSpPr txBox="1"/>
          <p:nvPr/>
        </p:nvSpPr>
        <p:spPr>
          <a:xfrm>
            <a:off x="6709523" y="183036"/>
            <a:ext cx="23916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공지사항</a:t>
            </a:r>
            <a:r>
              <a:rPr lang="ko" sz="800">
                <a:solidFill>
                  <a:schemeClr val="dk1"/>
                </a:solidFill>
              </a:rPr>
              <a:t>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공지사항 제목을 클릭하면 공지사항 상세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등록일 및 조회수를 확인할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검색 기능을 사용할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</a:t>
            </a:r>
            <a:r>
              <a:rPr lang="ko" sz="800">
                <a:solidFill>
                  <a:schemeClr val="dk1"/>
                </a:solidFill>
              </a:rPr>
              <a:t>페이징 기능을 사용할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300" name="Google Shape;1300;p102" title="2025-09-08 03 21 2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02"/>
          <p:cNvSpPr/>
          <p:nvPr/>
        </p:nvSpPr>
        <p:spPr>
          <a:xfrm>
            <a:off x="2036389" y="19807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2" name="Google Shape;1302;p102"/>
          <p:cNvSpPr/>
          <p:nvPr/>
        </p:nvSpPr>
        <p:spPr>
          <a:xfrm>
            <a:off x="4642623" y="19807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3" name="Google Shape;1303;p102"/>
          <p:cNvSpPr/>
          <p:nvPr/>
        </p:nvSpPr>
        <p:spPr>
          <a:xfrm>
            <a:off x="2966723" y="39787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4" name="Google Shape;1304;p102"/>
          <p:cNvSpPr/>
          <p:nvPr/>
        </p:nvSpPr>
        <p:spPr>
          <a:xfrm>
            <a:off x="4642623" y="16133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3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noticeOne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1" name="Google Shape;1311;p103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103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public/noticeOne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103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103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103"/>
          <p:cNvSpPr txBox="1"/>
          <p:nvPr/>
        </p:nvSpPr>
        <p:spPr>
          <a:xfrm>
            <a:off x="6709523" y="183036"/>
            <a:ext cx="23916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공지사항 </a:t>
            </a:r>
            <a:r>
              <a:rPr lang="ko" sz="800">
                <a:solidFill>
                  <a:schemeClr val="dk1"/>
                </a:solidFill>
              </a:rPr>
              <a:t>상세 </a:t>
            </a:r>
            <a:r>
              <a:rPr lang="ko" sz="800">
                <a:solidFill>
                  <a:schemeClr val="dk1"/>
                </a:solidFill>
              </a:rPr>
              <a:t>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공지사항 제목 </a:t>
            </a:r>
            <a:r>
              <a:rPr lang="ko" sz="800">
                <a:solidFill>
                  <a:schemeClr val="dk1"/>
                </a:solidFill>
              </a:rPr>
              <a:t>및 내용을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등록일 및 조회수를 확인할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목록 버튼 클릭 시 공지사항 목록으로 이동할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316" name="Google Shape;1316;p103" title="스크린샷(5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03"/>
          <p:cNvSpPr/>
          <p:nvPr/>
        </p:nvSpPr>
        <p:spPr>
          <a:xfrm>
            <a:off x="1111889" y="1487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8" name="Google Shape;1318;p103"/>
          <p:cNvSpPr/>
          <p:nvPr/>
        </p:nvSpPr>
        <p:spPr>
          <a:xfrm>
            <a:off x="5409939" y="1487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9" name="Google Shape;1319;p103"/>
          <p:cNvSpPr/>
          <p:nvPr/>
        </p:nvSpPr>
        <p:spPr>
          <a:xfrm>
            <a:off x="1111889" y="43529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4"/>
          <p:cNvSpPr txBox="1"/>
          <p:nvPr>
            <p:ph type="ctrTitle"/>
          </p:nvPr>
        </p:nvSpPr>
        <p:spPr>
          <a:xfrm>
            <a:off x="311700" y="1943100"/>
            <a:ext cx="85206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알림</a:t>
            </a:r>
            <a:endParaRPr sz="35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notificationList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10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2" name="Google Shape;1332;p10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member/notificationList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3" name="Google Shape;1333;p10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0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105"/>
          <p:cNvSpPr txBox="1"/>
          <p:nvPr/>
        </p:nvSpPr>
        <p:spPr>
          <a:xfrm>
            <a:off x="6709523" y="183036"/>
            <a:ext cx="23916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알림 목록 토글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알림 뱃지를 클릭하면 알림 목록을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공지사항 알림을 클릭하면 해당 공지사항 상세 페이지로 이동할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배송 알림을 클릭하면 해당 주문의 상세 페이지로 이동할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4. 알림 확인(클릭) 시 읽은 알림은 회색으로 처리된다.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336" name="Google Shape;1336;p105" title="스크린샷(6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05"/>
          <p:cNvSpPr/>
          <p:nvPr/>
        </p:nvSpPr>
        <p:spPr>
          <a:xfrm>
            <a:off x="4765414" y="8752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8" name="Google Shape;1338;p105"/>
          <p:cNvSpPr/>
          <p:nvPr/>
        </p:nvSpPr>
        <p:spPr>
          <a:xfrm>
            <a:off x="3606989" y="12970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05"/>
          <p:cNvSpPr/>
          <p:nvPr/>
        </p:nvSpPr>
        <p:spPr>
          <a:xfrm>
            <a:off x="3606989" y="220870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p105"/>
          <p:cNvSpPr/>
          <p:nvPr/>
        </p:nvSpPr>
        <p:spPr>
          <a:xfrm>
            <a:off x="3606989" y="16031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/personal/productOne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6709523" y="183036"/>
            <a:ext cx="2391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각 아이콘, 헤더 클릭 시 해당 아이콘, 헤더로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2. 마우스를 갖다 대면 상품이미지가 커지고, 버튼 클릭 시 다음 이미지로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3. 옵션은 드롭다운으로 나오고 옵션 선택 시 가격, 재고가 변경되서 화면에 표시됩니다.​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4. 수량 증감이 가능합니다.​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5. 장바구니, 구매하기 버튼 클릭 시 각 페이지로 이동합니다.​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842225"/>
            <a:ext cx="5966425" cy="39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3304625" y="8783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3109025" y="1977494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4722050" y="29594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4474200" y="34046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4288575" y="3908450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6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alarmList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p106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이현호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p106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/alarmList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106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0" name="Google Shape;1350;p106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2025.08.08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106"/>
          <p:cNvSpPr txBox="1"/>
          <p:nvPr/>
        </p:nvSpPr>
        <p:spPr>
          <a:xfrm>
            <a:off x="6709523" y="183036"/>
            <a:ext cx="2391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관리자 </a:t>
            </a:r>
            <a:r>
              <a:rPr lang="ko" sz="800">
                <a:solidFill>
                  <a:schemeClr val="dk1"/>
                </a:solidFill>
              </a:rPr>
              <a:t>알림 목록 페이지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800">
                <a:solidFill>
                  <a:schemeClr val="dk1"/>
                </a:solidFill>
              </a:rPr>
              <a:t>회원에게 전송된 알림 목록을 확인할 수 있다.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" sz="800">
                <a:solidFill>
                  <a:schemeClr val="dk1"/>
                </a:solidFill>
              </a:rPr>
              <a:t>검색 기능을 이용할 수 있다.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" sz="800">
                <a:solidFill>
                  <a:schemeClr val="dk1"/>
                </a:solidFill>
              </a:rPr>
              <a:t>페이징 기능을 이용할 수 있다.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352" name="Google Shape;1352;p106" title="스크린샷(17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9" y="966627"/>
            <a:ext cx="6611400" cy="37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06"/>
          <p:cNvSpPr/>
          <p:nvPr/>
        </p:nvSpPr>
        <p:spPr>
          <a:xfrm>
            <a:off x="4092964" y="148752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106"/>
          <p:cNvSpPr/>
          <p:nvPr/>
        </p:nvSpPr>
        <p:spPr>
          <a:xfrm>
            <a:off x="5369114" y="33380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p106"/>
          <p:cNvSpPr/>
          <p:nvPr/>
        </p:nvSpPr>
        <p:spPr>
          <a:xfrm>
            <a:off x="1173114" y="17864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1111890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35"/>
          <p:cNvSpPr/>
          <p:nvPr/>
        </p:nvSpPr>
        <p:spPr>
          <a:xfrm>
            <a:off x="1111890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황귀환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1111890" y="349440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/personal/productOne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4288577" y="191265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4279741" y="33119"/>
            <a:ext cx="2264400" cy="1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950" lIns="79875" spcFirstLastPara="1" rIns="79875" wrap="square" tIns="39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</a:t>
            </a: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b="0" i="0" lang="ko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.08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6709523" y="183036"/>
            <a:ext cx="2391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dk1"/>
                </a:solidFill>
                <a:highlight>
                  <a:srgbClr val="F5F5F5"/>
                </a:highlight>
              </a:rPr>
              <a:t>1. 상품 상세정보 클릭 시 상품 상세정보가, 리뷰 클릭 시 리뷰가 출력됩니다.​</a:t>
            </a:r>
            <a:endParaRPr sz="800">
              <a:solidFill>
                <a:schemeClr val="dk1"/>
              </a:solidFill>
              <a:highlight>
                <a:srgbClr val="F5F5F5"/>
              </a:highlight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25" y="810075"/>
            <a:ext cx="3829450" cy="39976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1560407" y="938258"/>
            <a:ext cx="25233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900" lIns="76900" spcFirstLastPara="1" rIns="76900" wrap="square" tIns="76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77"/>
              <a:t> </a:t>
            </a:r>
            <a:endParaRPr sz="1177"/>
          </a:p>
        </p:txBody>
      </p:sp>
      <p:sp>
        <p:nvSpPr>
          <p:cNvPr id="209" name="Google Shape;209;p35"/>
          <p:cNvSpPr/>
          <p:nvPr/>
        </p:nvSpPr>
        <p:spPr>
          <a:xfrm>
            <a:off x="3304625" y="878375"/>
            <a:ext cx="195600" cy="183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0" i="0" sz="9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